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8" r:id="rId8"/>
    <p:sldId id="265" r:id="rId9"/>
    <p:sldId id="266" r:id="rId10"/>
    <p:sldId id="262" r:id="rId11"/>
    <p:sldId id="261" r:id="rId12"/>
    <p:sldId id="260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92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73FF-F687-4740-94D1-A682E785259C}" type="datetimeFigureOut">
              <a:rPr lang="es-ES" smtClean="0"/>
              <a:pPr/>
              <a:t>23/09/2019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8AA6-5479-471E-8C23-13F1E6F8D3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73FF-F687-4740-94D1-A682E785259C}" type="datetimeFigureOut">
              <a:rPr lang="es-ES" smtClean="0"/>
              <a:pPr/>
              <a:t>23/09/2019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8AA6-5479-471E-8C23-13F1E6F8D3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73FF-F687-4740-94D1-A682E785259C}" type="datetimeFigureOut">
              <a:rPr lang="es-ES" smtClean="0"/>
              <a:pPr/>
              <a:t>23/09/2019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8AA6-5479-471E-8C23-13F1E6F8D3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73FF-F687-4740-94D1-A682E785259C}" type="datetimeFigureOut">
              <a:rPr lang="es-ES" smtClean="0"/>
              <a:pPr/>
              <a:t>23/09/2019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8AA6-5479-471E-8C23-13F1E6F8D3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73FF-F687-4740-94D1-A682E785259C}" type="datetimeFigureOut">
              <a:rPr lang="es-ES" smtClean="0"/>
              <a:pPr/>
              <a:t>23/09/2019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8AA6-5479-471E-8C23-13F1E6F8D3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73FF-F687-4740-94D1-A682E785259C}" type="datetimeFigureOut">
              <a:rPr lang="es-ES" smtClean="0"/>
              <a:pPr/>
              <a:t>23/09/2019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8AA6-5479-471E-8C23-13F1E6F8D3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73FF-F687-4740-94D1-A682E785259C}" type="datetimeFigureOut">
              <a:rPr lang="es-ES" smtClean="0"/>
              <a:pPr/>
              <a:t>23/09/2019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8AA6-5479-471E-8C23-13F1E6F8D3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73FF-F687-4740-94D1-A682E785259C}" type="datetimeFigureOut">
              <a:rPr lang="es-ES" smtClean="0"/>
              <a:pPr/>
              <a:t>23/09/2019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8AA6-5479-471E-8C23-13F1E6F8D3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73FF-F687-4740-94D1-A682E785259C}" type="datetimeFigureOut">
              <a:rPr lang="es-ES" smtClean="0"/>
              <a:pPr/>
              <a:t>23/09/2019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8AA6-5479-471E-8C23-13F1E6F8D3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73FF-F687-4740-94D1-A682E785259C}" type="datetimeFigureOut">
              <a:rPr lang="es-ES" smtClean="0"/>
              <a:pPr/>
              <a:t>23/09/2019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8AA6-5479-471E-8C23-13F1E6F8D3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73FF-F687-4740-94D1-A682E785259C}" type="datetimeFigureOut">
              <a:rPr lang="es-ES" smtClean="0"/>
              <a:pPr/>
              <a:t>23/09/2019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F8AA6-5479-471E-8C23-13F1E6F8D3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E73FF-F687-4740-94D1-A682E785259C}" type="datetimeFigureOut">
              <a:rPr lang="es-ES" smtClean="0"/>
              <a:pPr/>
              <a:t>23/09/2019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F8AA6-5479-471E-8C23-13F1E6F8D3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commons.wikimedia.org/wiki/File:Almoravid_Empire.pn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lgeciras_Almanzor.jp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mtClean="0"/>
              <a:t>EL </a:t>
            </a:r>
            <a:r>
              <a:rPr lang="es-ES" dirty="0" smtClean="0"/>
              <a:t>ISLAM</a:t>
            </a:r>
            <a:endParaRPr lang="es-ES" dirty="0"/>
          </a:p>
        </p:txBody>
      </p:sp>
      <p:pic>
        <p:nvPicPr>
          <p:cNvPr id="11268" name="Picture 4" descr="http://www.monografias.com/trabajos87/divorcio-y-religion/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7644342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50304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Reinos taifas . Almorávides y Almohades </a:t>
            </a:r>
            <a:r>
              <a:rPr lang="es-ES" b="1" dirty="0" smtClean="0">
                <a:solidFill>
                  <a:srgbClr val="00B050"/>
                </a:solidFill>
              </a:rPr>
              <a:t>(1031-1212) </a:t>
            </a:r>
            <a:br>
              <a:rPr lang="es-ES" b="1" dirty="0" smtClean="0">
                <a:solidFill>
                  <a:srgbClr val="00B050"/>
                </a:solidFill>
              </a:rPr>
            </a:br>
            <a:endParaRPr lang="es-ES" dirty="0"/>
          </a:p>
        </p:txBody>
      </p:sp>
      <p:pic>
        <p:nvPicPr>
          <p:cNvPr id="19458" name="Picture 2" descr="http://upload.wikimedia.org/wikipedia/commons/thumb/6/6f/Testero_norte_4.jpg/800px-Testero_nort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3842452" cy="396044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395536" y="6093296"/>
            <a:ext cx="3348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Palacio de la </a:t>
            </a:r>
            <a:r>
              <a:rPr lang="es-ES" dirty="0" err="1" smtClean="0"/>
              <a:t>Aljafería</a:t>
            </a:r>
            <a:r>
              <a:rPr lang="es-ES" dirty="0" smtClean="0"/>
              <a:t> de Zaragoza</a:t>
            </a:r>
            <a:endParaRPr lang="es-ES" dirty="0"/>
          </a:p>
        </p:txBody>
      </p:sp>
      <p:pic>
        <p:nvPicPr>
          <p:cNvPr id="19460" name="Picture 4" descr="http://image.slidesharecdn.com/losreinosdetaifas-130218133402-phpapp02/95/los-reinos-de-taifas-1-638.jpg?cb=1361216103"/>
          <p:cNvPicPr>
            <a:picLocks noChangeAspect="1" noChangeArrowheads="1"/>
          </p:cNvPicPr>
          <p:nvPr/>
        </p:nvPicPr>
        <p:blipFill>
          <a:blip r:embed="rId3" cstate="print"/>
          <a:srcRect l="14104" r="11142"/>
          <a:stretch>
            <a:fillRect/>
          </a:stretch>
        </p:blipFill>
        <p:spPr bwMode="auto">
          <a:xfrm>
            <a:off x="4427984" y="1628800"/>
            <a:ext cx="4445172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Imperio almorávide (1040-1147)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3" name="Picture 2" descr="Ubicación de">
            <a:hlinkClick r:id="rId2" tooltip="Ubicación 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582" y="2204864"/>
            <a:ext cx="2477226" cy="4074385"/>
          </a:xfrm>
          <a:prstGeom prst="rect">
            <a:avLst/>
          </a:prstGeom>
          <a:noFill/>
        </p:spPr>
      </p:pic>
      <p:pic>
        <p:nvPicPr>
          <p:cNvPr id="18440" name="Picture 8" descr="http://www.regmurcia.com/servlet/integra.servlets.Imagenes?METHOD=VERIMAGEN_116538&amp;nombre=castillomonteagudo_res_720.jpg"/>
          <p:cNvPicPr>
            <a:picLocks noChangeAspect="1" noChangeArrowheads="1"/>
          </p:cNvPicPr>
          <p:nvPr/>
        </p:nvPicPr>
        <p:blipFill>
          <a:blip r:embed="rId4" cstate="print"/>
          <a:srcRect t="25200"/>
          <a:stretch>
            <a:fillRect/>
          </a:stretch>
        </p:blipFill>
        <p:spPr bwMode="auto">
          <a:xfrm>
            <a:off x="3275856" y="1628800"/>
            <a:ext cx="5446085" cy="3055268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4139952" y="5661248"/>
            <a:ext cx="3271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Castillo de Monteagudo (Murcia)</a:t>
            </a:r>
            <a:endParaRPr lang="es-E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Imperio almohade (1121-1269)</a:t>
            </a:r>
            <a:endParaRPr lang="es-ES" dirty="0"/>
          </a:p>
        </p:txBody>
      </p:sp>
      <p:pic>
        <p:nvPicPr>
          <p:cNvPr id="1028" name="Picture 4" descr="http://upload.wikimedia.org/wikipedia/commons/6/62/Almoha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556792"/>
            <a:ext cx="4176464" cy="2834775"/>
          </a:xfrm>
          <a:prstGeom prst="rect">
            <a:avLst/>
          </a:prstGeom>
          <a:noFill/>
        </p:spPr>
      </p:pic>
      <p:pic>
        <p:nvPicPr>
          <p:cNvPr id="1030" name="Picture 6" descr="http://upload.wikimedia.org/wikipedia/commons/thumb/3/3d/Sevilla_Almohade.JPG/1024px-Sevilla_Almohade.JPG"/>
          <p:cNvPicPr>
            <a:picLocks noChangeAspect="1" noChangeArrowheads="1"/>
          </p:cNvPicPr>
          <p:nvPr/>
        </p:nvPicPr>
        <p:blipFill>
          <a:blip r:embed="rId3" cstate="print"/>
          <a:srcRect l="14478" t="7233" r="56729" b="19499"/>
          <a:stretch>
            <a:fillRect/>
          </a:stretch>
        </p:blipFill>
        <p:spPr bwMode="auto">
          <a:xfrm>
            <a:off x="4572000" y="4509120"/>
            <a:ext cx="1512168" cy="2132856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6228184" y="4869160"/>
            <a:ext cx="26209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1212. Los reyes cristianos </a:t>
            </a:r>
          </a:p>
          <a:p>
            <a:r>
              <a:rPr lang="es-ES" dirty="0" smtClean="0"/>
              <a:t>de Castilla, Aragón y </a:t>
            </a:r>
          </a:p>
          <a:p>
            <a:r>
              <a:rPr lang="es-ES" dirty="0" smtClean="0"/>
              <a:t>Navarra derrotaron a los </a:t>
            </a:r>
          </a:p>
          <a:p>
            <a:r>
              <a:rPr lang="es-ES" dirty="0" smtClean="0"/>
              <a:t>Almohades en la batalla </a:t>
            </a:r>
          </a:p>
          <a:p>
            <a:r>
              <a:rPr lang="es-ES" dirty="0" smtClean="0"/>
              <a:t>de las Navas de Tolosa</a:t>
            </a:r>
            <a:endParaRPr lang="es-ES" dirty="0"/>
          </a:p>
        </p:txBody>
      </p:sp>
      <p:pic>
        <p:nvPicPr>
          <p:cNvPr id="1032" name="Picture 8" descr="http://upload.wikimedia.org/wikipedia/commons/thumb/6/69/Giralda_almohade.jpg/320px-Giralda_almoha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484784"/>
            <a:ext cx="1247775" cy="4772025"/>
          </a:xfrm>
          <a:prstGeom prst="rect">
            <a:avLst/>
          </a:prstGeom>
          <a:noFill/>
        </p:spPr>
      </p:pic>
      <p:pic>
        <p:nvPicPr>
          <p:cNvPr id="1034" name="Picture 10" descr="http://www.arteguias.com/imagenes/girald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484784"/>
            <a:ext cx="2181225" cy="4743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es-ES" dirty="0" smtClean="0"/>
              <a:t>EL ESPACIO Y EL TIEMPO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0" y="1196752"/>
            <a:ext cx="2232248" cy="39604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C00000"/>
                </a:solidFill>
              </a:rPr>
              <a:t>C</a:t>
            </a:r>
            <a:r>
              <a:rPr lang="es-ES" b="1" dirty="0" smtClean="0">
                <a:solidFill>
                  <a:srgbClr val="C00000"/>
                </a:solidFill>
              </a:rPr>
              <a:t>omienzos del Islam</a:t>
            </a:r>
          </a:p>
          <a:p>
            <a:pPr algn="ctr"/>
            <a:r>
              <a:rPr lang="es-ES" b="1" dirty="0" smtClean="0">
                <a:solidFill>
                  <a:srgbClr val="00B050"/>
                </a:solidFill>
              </a:rPr>
              <a:t>(570-632)</a:t>
            </a:r>
          </a:p>
          <a:p>
            <a:r>
              <a:rPr lang="es-ES" b="1" dirty="0" smtClean="0">
                <a:solidFill>
                  <a:srgbClr val="0070C0"/>
                </a:solidFill>
              </a:rPr>
              <a:t>570 </a:t>
            </a:r>
            <a:r>
              <a:rPr lang="es-ES" dirty="0">
                <a:solidFill>
                  <a:schemeClr val="tx1"/>
                </a:solidFill>
              </a:rPr>
              <a:t>N</a:t>
            </a:r>
            <a:r>
              <a:rPr lang="es-ES" dirty="0" smtClean="0">
                <a:solidFill>
                  <a:schemeClr val="tx1"/>
                </a:solidFill>
              </a:rPr>
              <a:t>acimiento de Mahoma</a:t>
            </a:r>
          </a:p>
          <a:p>
            <a:r>
              <a:rPr lang="es-ES" b="1" dirty="0" smtClean="0">
                <a:solidFill>
                  <a:srgbClr val="0070C0"/>
                </a:solidFill>
              </a:rPr>
              <a:t>622</a:t>
            </a:r>
            <a:r>
              <a:rPr lang="es-ES" dirty="0" smtClean="0">
                <a:solidFill>
                  <a:schemeClr val="tx1"/>
                </a:solidFill>
              </a:rPr>
              <a:t> “HÉGIRA”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Mahoma huye de la Meca a Medina.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Comienza el calendario musulmán</a:t>
            </a:r>
          </a:p>
          <a:p>
            <a:r>
              <a:rPr lang="es-ES" b="1" dirty="0" smtClean="0">
                <a:solidFill>
                  <a:srgbClr val="0070C0"/>
                </a:solidFill>
              </a:rPr>
              <a:t>630</a:t>
            </a:r>
            <a:r>
              <a:rPr lang="es-ES" dirty="0" smtClean="0">
                <a:solidFill>
                  <a:schemeClr val="tx1"/>
                </a:solidFill>
              </a:rPr>
              <a:t>  Mahoma conquista la Meca. </a:t>
            </a:r>
          </a:p>
          <a:p>
            <a:r>
              <a:rPr lang="es-ES" b="1" dirty="0" smtClean="0">
                <a:solidFill>
                  <a:srgbClr val="0070C0"/>
                </a:solidFill>
              </a:rPr>
              <a:t>632</a:t>
            </a:r>
            <a:r>
              <a:rPr lang="es-ES" dirty="0" smtClean="0">
                <a:solidFill>
                  <a:schemeClr val="tx1"/>
                </a:solidFill>
              </a:rPr>
              <a:t> Toda la Península de Arabia está conquistada.</a:t>
            </a:r>
          </a:p>
          <a:p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411760" y="1196752"/>
            <a:ext cx="2160240" cy="39604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El califato ortodoxo</a:t>
            </a:r>
          </a:p>
          <a:p>
            <a:pPr algn="ctr"/>
            <a:r>
              <a:rPr lang="es-ES" b="1" dirty="0" smtClean="0">
                <a:solidFill>
                  <a:srgbClr val="00B050"/>
                </a:solidFill>
              </a:rPr>
              <a:t>(632- 661)</a:t>
            </a:r>
            <a:endParaRPr lang="es-ES" b="1" dirty="0" smtClean="0">
              <a:solidFill>
                <a:srgbClr val="C00000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Gobierno de los cuatro primeros califas descendientes de Mahoma.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Expansión por </a:t>
            </a:r>
            <a:r>
              <a:rPr lang="es-ES" dirty="0">
                <a:solidFill>
                  <a:schemeClr val="tx1"/>
                </a:solidFill>
              </a:rPr>
              <a:t>P</a:t>
            </a:r>
            <a:r>
              <a:rPr lang="es-ES" dirty="0" smtClean="0">
                <a:solidFill>
                  <a:schemeClr val="tx1"/>
                </a:solidFill>
              </a:rPr>
              <a:t>ersia y norte de </a:t>
            </a:r>
            <a:r>
              <a:rPr lang="es-ES" dirty="0" err="1" smtClean="0">
                <a:solidFill>
                  <a:schemeClr val="tx1"/>
                </a:solidFill>
              </a:rPr>
              <a:t>Africa</a:t>
            </a:r>
            <a:endParaRPr lang="es-ES" dirty="0" smtClean="0">
              <a:solidFill>
                <a:schemeClr val="tx1"/>
              </a:solidFill>
            </a:endParaRPr>
          </a:p>
          <a:p>
            <a:r>
              <a:rPr lang="es-ES" b="1" dirty="0" smtClean="0">
                <a:solidFill>
                  <a:srgbClr val="002060"/>
                </a:solidFill>
              </a:rPr>
              <a:t>661</a:t>
            </a:r>
            <a:r>
              <a:rPr lang="es-ES" dirty="0" smtClean="0">
                <a:solidFill>
                  <a:schemeClr val="tx1"/>
                </a:solidFill>
              </a:rPr>
              <a:t>- </a:t>
            </a:r>
            <a:r>
              <a:rPr lang="es-ES" dirty="0" err="1" smtClean="0">
                <a:solidFill>
                  <a:schemeClr val="tx1"/>
                </a:solidFill>
              </a:rPr>
              <a:t>Alí</a:t>
            </a:r>
            <a:r>
              <a:rPr lang="es-ES" dirty="0" smtClean="0">
                <a:solidFill>
                  <a:schemeClr val="tx1"/>
                </a:solidFill>
              </a:rPr>
              <a:t>, yerno de Mahoma, fue  </a:t>
            </a:r>
            <a:r>
              <a:rPr lang="es-ES" dirty="0" err="1" smtClean="0">
                <a:solidFill>
                  <a:schemeClr val="tx1"/>
                </a:solidFill>
              </a:rPr>
              <a:t>asesianado</a:t>
            </a:r>
            <a:r>
              <a:rPr lang="es-ES" dirty="0" smtClean="0">
                <a:solidFill>
                  <a:schemeClr val="tx1"/>
                </a:solidFill>
              </a:rPr>
              <a:t> (último califa )</a:t>
            </a:r>
          </a:p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716016" y="1196752"/>
            <a:ext cx="2088232" cy="396044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El califato Omeya de Damasco</a:t>
            </a:r>
          </a:p>
          <a:p>
            <a:pPr algn="ctr"/>
            <a:r>
              <a:rPr lang="es-ES" b="1" dirty="0" smtClean="0">
                <a:solidFill>
                  <a:srgbClr val="00B050"/>
                </a:solidFill>
              </a:rPr>
              <a:t>(661-750)</a:t>
            </a:r>
          </a:p>
          <a:p>
            <a:r>
              <a:rPr lang="es-ES" b="1" dirty="0" smtClean="0">
                <a:solidFill>
                  <a:srgbClr val="0070C0"/>
                </a:solidFill>
              </a:rPr>
              <a:t>711 </a:t>
            </a:r>
            <a:r>
              <a:rPr lang="es-ES" dirty="0" smtClean="0">
                <a:solidFill>
                  <a:schemeClr val="tx1"/>
                </a:solidFill>
              </a:rPr>
              <a:t>Conquista de la Península Ibérica</a:t>
            </a:r>
          </a:p>
          <a:p>
            <a:r>
              <a:rPr lang="es-ES" b="1" dirty="0" smtClean="0">
                <a:solidFill>
                  <a:srgbClr val="0070C0"/>
                </a:solidFill>
              </a:rPr>
              <a:t>732</a:t>
            </a:r>
            <a:r>
              <a:rPr lang="es-ES" dirty="0" smtClean="0">
                <a:solidFill>
                  <a:schemeClr val="tx1"/>
                </a:solidFill>
              </a:rPr>
              <a:t> Los   musulmanes son vencidos en Poitiers (Francia)</a:t>
            </a:r>
          </a:p>
          <a:p>
            <a:endParaRPr lang="es-ES" dirty="0" smtClean="0">
              <a:solidFill>
                <a:schemeClr val="tx1"/>
              </a:solidFill>
            </a:endParaRPr>
          </a:p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236296" y="0"/>
            <a:ext cx="1907704" cy="5229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C00000"/>
                </a:solidFill>
              </a:rPr>
              <a:t>C</a:t>
            </a:r>
            <a:r>
              <a:rPr lang="es-ES" b="1" dirty="0" smtClean="0">
                <a:solidFill>
                  <a:srgbClr val="C00000"/>
                </a:solidFill>
              </a:rPr>
              <a:t>alifato Abasida de Bagdad</a:t>
            </a:r>
          </a:p>
          <a:p>
            <a:pPr algn="ctr"/>
            <a:r>
              <a:rPr lang="es-ES" b="1" dirty="0" smtClean="0">
                <a:solidFill>
                  <a:srgbClr val="00B050"/>
                </a:solidFill>
              </a:rPr>
              <a:t>(750 -1258) </a:t>
            </a:r>
          </a:p>
          <a:p>
            <a:r>
              <a:rPr lang="es-ES" b="1" dirty="0" smtClean="0">
                <a:solidFill>
                  <a:srgbClr val="0070C0"/>
                </a:solidFill>
              </a:rPr>
              <a:t>750</a:t>
            </a:r>
            <a:r>
              <a:rPr lang="es-ES" dirty="0" smtClean="0">
                <a:solidFill>
                  <a:schemeClr val="tx1"/>
                </a:solidFill>
              </a:rPr>
              <a:t> </a:t>
            </a:r>
            <a:r>
              <a:rPr lang="es-ES" dirty="0" err="1" smtClean="0">
                <a:solidFill>
                  <a:schemeClr val="tx1"/>
                </a:solidFill>
              </a:rPr>
              <a:t>Abul</a:t>
            </a:r>
            <a:r>
              <a:rPr lang="es-ES" dirty="0" smtClean="0">
                <a:solidFill>
                  <a:schemeClr val="tx1"/>
                </a:solidFill>
              </a:rPr>
              <a:t> Abbas asesinó a la familia Omeya.</a:t>
            </a:r>
          </a:p>
          <a:p>
            <a:r>
              <a:rPr lang="es-ES" b="1" dirty="0" smtClean="0">
                <a:solidFill>
                  <a:srgbClr val="0070C0"/>
                </a:solidFill>
              </a:rPr>
              <a:t>1000</a:t>
            </a:r>
            <a:r>
              <a:rPr lang="es-ES" dirty="0" smtClean="0">
                <a:solidFill>
                  <a:schemeClr val="tx1"/>
                </a:solidFill>
              </a:rPr>
              <a:t> Los turcos </a:t>
            </a:r>
            <a:r>
              <a:rPr lang="es-ES" dirty="0" err="1" smtClean="0">
                <a:solidFill>
                  <a:schemeClr val="tx1"/>
                </a:solidFill>
              </a:rPr>
              <a:t>selyúcidas</a:t>
            </a:r>
            <a:r>
              <a:rPr lang="es-ES" dirty="0" smtClean="0">
                <a:solidFill>
                  <a:schemeClr val="tx1"/>
                </a:solidFill>
              </a:rPr>
              <a:t> se instalaron en el imperio oriental.</a:t>
            </a:r>
          </a:p>
          <a:p>
            <a:r>
              <a:rPr lang="es-ES" b="1" dirty="0" smtClean="0">
                <a:solidFill>
                  <a:srgbClr val="0070C0"/>
                </a:solidFill>
              </a:rPr>
              <a:t>1220</a:t>
            </a:r>
            <a:r>
              <a:rPr lang="es-ES" dirty="0" smtClean="0">
                <a:solidFill>
                  <a:schemeClr val="tx1"/>
                </a:solidFill>
              </a:rPr>
              <a:t> Invasión de los mongoles  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 con </a:t>
            </a:r>
            <a:r>
              <a:rPr lang="es-ES" dirty="0" err="1" smtClean="0">
                <a:solidFill>
                  <a:schemeClr val="tx1"/>
                </a:solidFill>
              </a:rPr>
              <a:t>Gengis</a:t>
            </a:r>
            <a:r>
              <a:rPr lang="es-ES" dirty="0" smtClean="0">
                <a:solidFill>
                  <a:schemeClr val="tx1"/>
                </a:solidFill>
              </a:rPr>
              <a:t> Kan.</a:t>
            </a:r>
          </a:p>
          <a:p>
            <a:r>
              <a:rPr lang="es-ES" b="1" dirty="0" smtClean="0">
                <a:solidFill>
                  <a:srgbClr val="0070C0"/>
                </a:solidFill>
              </a:rPr>
              <a:t>1258 </a:t>
            </a:r>
            <a:r>
              <a:rPr lang="es-ES" dirty="0" smtClean="0">
                <a:solidFill>
                  <a:schemeClr val="tx1"/>
                </a:solidFill>
              </a:rPr>
              <a:t>Los mongoles saquearon Bagdad y pisotearon  al califa y su familia.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0" y="5380672"/>
            <a:ext cx="9144000" cy="175432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ES" dirty="0">
                <a:solidFill>
                  <a:schemeClr val="tx1"/>
                </a:solidFill>
              </a:rPr>
              <a:t>E</a:t>
            </a:r>
            <a:r>
              <a:rPr lang="es-ES" dirty="0" smtClean="0">
                <a:solidFill>
                  <a:schemeClr val="tx1"/>
                </a:solidFill>
              </a:rPr>
              <a:t>n el centro de una hoja en blanco, haz una barra horizontal, de 1 cm de ancho, a ambos lados haz dos barras paralelas de 2 cm de ancho para representar  el tiempo del imperio  de la época islámica. (Desde 500 a 1500, 10 siglos). </a:t>
            </a:r>
          </a:p>
          <a:p>
            <a:pPr marL="342900" indent="-342900">
              <a:buAutoNum type="arabicPeriod"/>
            </a:pPr>
            <a:r>
              <a:rPr lang="es-ES" dirty="0" smtClean="0">
                <a:solidFill>
                  <a:schemeClr val="tx1"/>
                </a:solidFill>
              </a:rPr>
              <a:t>Indica la escala (un siglo= 2 cm). En la parte superior marca las fechas y los hechos históricos del imperio islámico. Deja la parte inferior  para los hechos históricos de Al-</a:t>
            </a:r>
            <a:r>
              <a:rPr lang="es-ES" dirty="0" err="1" smtClean="0">
                <a:solidFill>
                  <a:schemeClr val="tx1"/>
                </a:solidFill>
              </a:rPr>
              <a:t>Andalus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s-ES" dirty="0" smtClean="0">
                <a:solidFill>
                  <a:schemeClr val="tx1"/>
                </a:solidFill>
              </a:rPr>
              <a:t>Colorea cada etapa de un color e Ilustra el eje cronológico con dibujos en cada lado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ES" dirty="0" smtClean="0"/>
              <a:t>EL ESPACIO Y EL TIEMPO. </a:t>
            </a:r>
            <a:endParaRPr lang="es-ES" dirty="0"/>
          </a:p>
        </p:txBody>
      </p:sp>
      <p:pic>
        <p:nvPicPr>
          <p:cNvPr id="14338" name="Picture 2" descr="http://clio.rediris.es/images/imperio_musulman_7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6480720" cy="3499589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229187" y="4581128"/>
            <a:ext cx="8914813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Trabajamos siguiendo la leyenda </a:t>
            </a:r>
            <a:r>
              <a:rPr lang="es-ES" b="1" dirty="0">
                <a:solidFill>
                  <a:srgbClr val="00B050"/>
                </a:solidFill>
              </a:rPr>
              <a:t> </a:t>
            </a:r>
            <a:r>
              <a:rPr lang="es-ES" dirty="0" smtClean="0"/>
              <a:t>(la indicamos en nuestro mapa)</a:t>
            </a:r>
          </a:p>
          <a:p>
            <a:r>
              <a:rPr lang="es-ES" b="1" dirty="0" smtClean="0"/>
              <a:t>EN UN MAPA POLÍTICO ACTUAL LOCALIZAMOS LOS PAÍSES POR LOS QUE  SE EXTENDIÓ EL IMPERIO ISLÁMICO</a:t>
            </a:r>
            <a:r>
              <a:rPr lang="es-ES" dirty="0" smtClean="0"/>
              <a:t>.</a:t>
            </a:r>
          </a:p>
          <a:p>
            <a:r>
              <a:rPr lang="es-ES" dirty="0" smtClean="0"/>
              <a:t>1 </a:t>
            </a:r>
            <a:r>
              <a:rPr lang="es-ES" dirty="0" smtClean="0">
                <a:solidFill>
                  <a:srgbClr val="0070C0"/>
                </a:solidFill>
              </a:rPr>
              <a:t>Escribimos el nombre de cada país actual con color azul. </a:t>
            </a:r>
          </a:p>
          <a:p>
            <a:r>
              <a:rPr lang="es-ES" dirty="0" smtClean="0"/>
              <a:t>2 </a:t>
            </a:r>
            <a:r>
              <a:rPr lang="es-ES" dirty="0" smtClean="0">
                <a:solidFill>
                  <a:srgbClr val="C00000"/>
                </a:solidFill>
              </a:rPr>
              <a:t>Marcamos la capital de cada país con un círculo rojo </a:t>
            </a:r>
          </a:p>
          <a:p>
            <a:r>
              <a:rPr lang="es-ES" dirty="0" smtClean="0"/>
              <a:t>3 </a:t>
            </a:r>
            <a:r>
              <a:rPr lang="es-ES" dirty="0" smtClean="0">
                <a:solidFill>
                  <a:srgbClr val="C00000"/>
                </a:solidFill>
              </a:rPr>
              <a:t>Escribimos el nombre de la capital con color rojo</a:t>
            </a:r>
          </a:p>
          <a:p>
            <a:r>
              <a:rPr lang="es-ES" dirty="0" smtClean="0"/>
              <a:t>4 Marcamos con un círculo negro las ciudades más importantes del imperio islámico </a:t>
            </a:r>
          </a:p>
        </p:txBody>
      </p:sp>
      <p:sp>
        <p:nvSpPr>
          <p:cNvPr id="5" name="4 Conector"/>
          <p:cNvSpPr/>
          <p:nvPr/>
        </p:nvSpPr>
        <p:spPr>
          <a:xfrm flipH="1" flipV="1">
            <a:off x="5580112" y="5805264"/>
            <a:ext cx="144016" cy="144016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onector"/>
          <p:cNvSpPr/>
          <p:nvPr/>
        </p:nvSpPr>
        <p:spPr>
          <a:xfrm>
            <a:off x="8388424" y="6381328"/>
            <a:ext cx="45719" cy="45719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s-ES" dirty="0" smtClean="0"/>
              <a:t>Al- </a:t>
            </a:r>
            <a:r>
              <a:rPr lang="es-ES" dirty="0" err="1" smtClean="0"/>
              <a:t>Andalus</a:t>
            </a:r>
            <a:r>
              <a:rPr lang="es-ES" dirty="0" smtClean="0"/>
              <a:t>. Espacio y tiempo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179512" y="1772816"/>
            <a:ext cx="1728192" cy="367240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/>
            </a:r>
            <a:br>
              <a:rPr lang="es-ES" sz="1600" b="1" dirty="0" smtClean="0"/>
            </a:br>
            <a:r>
              <a:rPr lang="es-ES" sz="1600" b="1" dirty="0" smtClean="0">
                <a:solidFill>
                  <a:srgbClr val="C00000"/>
                </a:solidFill>
              </a:rPr>
              <a:t>Emirato dependiente</a:t>
            </a:r>
          </a:p>
          <a:p>
            <a:pPr algn="ctr"/>
            <a:r>
              <a:rPr lang="es-ES" sz="1600" b="1" dirty="0" smtClean="0">
                <a:solidFill>
                  <a:srgbClr val="C00000"/>
                </a:solidFill>
              </a:rPr>
              <a:t> del califa de Damasco</a:t>
            </a:r>
          </a:p>
          <a:p>
            <a:pPr algn="ctr"/>
            <a:r>
              <a:rPr lang="es-ES" sz="1600" b="1" dirty="0" smtClean="0">
                <a:solidFill>
                  <a:srgbClr val="00B050"/>
                </a:solidFill>
              </a:rPr>
              <a:t>(711-756)</a:t>
            </a:r>
          </a:p>
          <a:p>
            <a:pPr algn="ctr"/>
            <a:endParaRPr lang="es-ES" sz="1600" b="1" dirty="0" smtClean="0"/>
          </a:p>
          <a:p>
            <a:r>
              <a:rPr lang="es-ES" sz="1600" b="1" dirty="0" smtClean="0">
                <a:solidFill>
                  <a:srgbClr val="0070C0"/>
                </a:solidFill>
              </a:rPr>
              <a:t>711</a:t>
            </a:r>
            <a:r>
              <a:rPr lang="es-ES" sz="1600" dirty="0" smtClean="0"/>
              <a:t> Batalla de Guadalete.</a:t>
            </a:r>
          </a:p>
          <a:p>
            <a:pPr marL="342900" indent="-342900"/>
            <a:r>
              <a:rPr lang="es-ES" sz="1600" b="1" dirty="0" smtClean="0">
                <a:solidFill>
                  <a:srgbClr val="0070C0"/>
                </a:solidFill>
              </a:rPr>
              <a:t>718 </a:t>
            </a:r>
            <a:r>
              <a:rPr lang="es-ES" sz="1600" dirty="0" smtClean="0"/>
              <a:t>Se crea el  Emirato  Omeya de Al </a:t>
            </a:r>
            <a:r>
              <a:rPr lang="es-ES" sz="1600" dirty="0" err="1" smtClean="0"/>
              <a:t>Andalus</a:t>
            </a:r>
            <a:endParaRPr lang="es-ES" sz="1600" dirty="0" smtClean="0"/>
          </a:p>
          <a:p>
            <a:pPr marL="342900" indent="-342900"/>
            <a:r>
              <a:rPr lang="es-ES" sz="1600" b="1" dirty="0" smtClean="0">
                <a:solidFill>
                  <a:srgbClr val="0070C0"/>
                </a:solidFill>
              </a:rPr>
              <a:t>750 </a:t>
            </a:r>
            <a:r>
              <a:rPr lang="es-ES" sz="1600" dirty="0" smtClean="0"/>
              <a:t>Los </a:t>
            </a:r>
            <a:r>
              <a:rPr lang="es-ES" sz="1600" dirty="0" err="1" smtClean="0"/>
              <a:t>abásidas</a:t>
            </a:r>
            <a:r>
              <a:rPr lang="es-ES" sz="1600" dirty="0" smtClean="0"/>
              <a:t> asesinan a los omeyas.</a:t>
            </a:r>
          </a:p>
          <a:p>
            <a:endParaRPr lang="es-ES" sz="1600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5292080" y="908720"/>
            <a:ext cx="1800200" cy="47525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Reinos taifas . Almorávides y Almohades </a:t>
            </a:r>
            <a:r>
              <a:rPr lang="es-ES" b="1" dirty="0" smtClean="0">
                <a:solidFill>
                  <a:srgbClr val="00B050"/>
                </a:solidFill>
              </a:rPr>
              <a:t>(1031-1212) </a:t>
            </a:r>
          </a:p>
          <a:p>
            <a:r>
              <a:rPr lang="es-ES" b="1" dirty="0" smtClean="0">
                <a:solidFill>
                  <a:srgbClr val="0070C0"/>
                </a:solidFill>
              </a:rPr>
              <a:t>1031</a:t>
            </a:r>
            <a:r>
              <a:rPr lang="es-ES" dirty="0" smtClean="0">
                <a:solidFill>
                  <a:schemeClr val="tx1"/>
                </a:solidFill>
              </a:rPr>
              <a:t> Fin del califato 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Reinos taifas.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Avance de los reinos cristianos.</a:t>
            </a:r>
          </a:p>
          <a:p>
            <a:r>
              <a:rPr lang="es-ES" b="1" dirty="0" smtClean="0">
                <a:solidFill>
                  <a:srgbClr val="0070C0"/>
                </a:solidFill>
              </a:rPr>
              <a:t>1040-1147</a:t>
            </a:r>
          </a:p>
          <a:p>
            <a:r>
              <a:rPr lang="es-ES" dirty="0" smtClean="0"/>
              <a:t>Imperio almorávide</a:t>
            </a:r>
          </a:p>
          <a:p>
            <a:r>
              <a:rPr lang="es-ES" b="1" dirty="0" smtClean="0">
                <a:solidFill>
                  <a:srgbClr val="0070C0"/>
                </a:solidFill>
              </a:rPr>
              <a:t>1121-1269</a:t>
            </a:r>
            <a:endParaRPr lang="es-ES" dirty="0" smtClean="0">
              <a:solidFill>
                <a:srgbClr val="0070C0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Imperio almohade</a:t>
            </a:r>
          </a:p>
          <a:p>
            <a:r>
              <a:rPr lang="es-ES" dirty="0" smtClean="0">
                <a:solidFill>
                  <a:srgbClr val="0070C0"/>
                </a:solidFill>
              </a:rPr>
              <a:t>1212. </a:t>
            </a:r>
            <a:r>
              <a:rPr lang="es-ES" dirty="0" smtClean="0">
                <a:solidFill>
                  <a:schemeClr val="tx1"/>
                </a:solidFill>
              </a:rPr>
              <a:t>Batalla navas de Tolosa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979712" y="1772816"/>
            <a:ext cx="1728192" cy="35283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Emirato independiente del califato de Bagdad</a:t>
            </a:r>
          </a:p>
          <a:p>
            <a:pPr algn="ctr"/>
            <a:r>
              <a:rPr lang="es-ES" b="1" dirty="0" smtClean="0">
                <a:solidFill>
                  <a:srgbClr val="00B050"/>
                </a:solidFill>
              </a:rPr>
              <a:t>(756-929)</a:t>
            </a:r>
          </a:p>
          <a:p>
            <a:r>
              <a:rPr lang="es-ES" b="1" dirty="0" smtClean="0">
                <a:solidFill>
                  <a:srgbClr val="0070C0"/>
                </a:solidFill>
              </a:rPr>
              <a:t>756 </a:t>
            </a:r>
            <a:r>
              <a:rPr lang="es-ES" dirty="0" err="1" smtClean="0"/>
              <a:t>Abd</a:t>
            </a:r>
            <a:r>
              <a:rPr lang="es-ES" dirty="0" smtClean="0"/>
              <a:t> al </a:t>
            </a:r>
            <a:r>
              <a:rPr lang="es-ES" dirty="0" err="1" smtClean="0"/>
              <a:t>Rahaman</a:t>
            </a:r>
            <a:r>
              <a:rPr lang="es-ES" dirty="0" smtClean="0"/>
              <a:t> I se independiza. </a:t>
            </a:r>
          </a:p>
          <a:p>
            <a:r>
              <a:rPr lang="es-ES" dirty="0" smtClean="0"/>
              <a:t>El califa de Bagdad es la autoridad religiosa.</a:t>
            </a:r>
          </a:p>
          <a:p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7271792" y="2204864"/>
            <a:ext cx="1872208" cy="32403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Época nazarí </a:t>
            </a:r>
            <a:r>
              <a:rPr lang="es-ES" b="1" dirty="0" smtClean="0">
                <a:solidFill>
                  <a:srgbClr val="00B050"/>
                </a:solidFill>
              </a:rPr>
              <a:t>(siglo XIII al XV)</a:t>
            </a:r>
          </a:p>
          <a:p>
            <a:r>
              <a:rPr lang="es-ES" b="1" dirty="0" smtClean="0">
                <a:solidFill>
                  <a:srgbClr val="0070C0"/>
                </a:solidFill>
              </a:rPr>
              <a:t>1238</a:t>
            </a:r>
            <a:r>
              <a:rPr lang="es-ES" b="1" dirty="0" smtClean="0">
                <a:solidFill>
                  <a:srgbClr val="00B050"/>
                </a:solidFill>
              </a:rPr>
              <a:t> </a:t>
            </a:r>
            <a:r>
              <a:rPr lang="es-ES" b="1" dirty="0" smtClean="0">
                <a:solidFill>
                  <a:schemeClr val="tx1"/>
                </a:solidFill>
              </a:rPr>
              <a:t>se creó el reino nazarí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Se construye la Alhambra</a:t>
            </a:r>
          </a:p>
          <a:p>
            <a:r>
              <a:rPr lang="es-ES" b="1" dirty="0" smtClean="0">
                <a:solidFill>
                  <a:srgbClr val="0070C0"/>
                </a:solidFill>
              </a:rPr>
              <a:t>1492 </a:t>
            </a:r>
            <a:r>
              <a:rPr lang="es-ES" dirty="0" smtClean="0">
                <a:solidFill>
                  <a:schemeClr val="tx1"/>
                </a:solidFill>
              </a:rPr>
              <a:t>Los RR Católicos conquistan Granda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851920" y="1772816"/>
            <a:ext cx="1296144" cy="35283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C00000"/>
                </a:solidFill>
              </a:rPr>
              <a:t>Califato de Córdoba</a:t>
            </a:r>
          </a:p>
          <a:p>
            <a:pPr algn="ctr"/>
            <a:r>
              <a:rPr lang="es-ES" b="1" dirty="0" smtClean="0">
                <a:solidFill>
                  <a:srgbClr val="00B050"/>
                </a:solidFill>
              </a:rPr>
              <a:t>(929-1031)</a:t>
            </a:r>
          </a:p>
          <a:p>
            <a:pPr algn="ctr"/>
            <a:endParaRPr lang="es-ES" b="1" dirty="0" smtClean="0">
              <a:solidFill>
                <a:srgbClr val="00B050"/>
              </a:solidFill>
            </a:endParaRPr>
          </a:p>
          <a:p>
            <a:pPr algn="ctr"/>
            <a:r>
              <a:rPr lang="es-ES" b="1" dirty="0" smtClean="0">
                <a:solidFill>
                  <a:srgbClr val="0070C0"/>
                </a:solidFill>
              </a:rPr>
              <a:t>929</a:t>
            </a:r>
            <a:r>
              <a:rPr lang="es-ES" dirty="0" smtClean="0">
                <a:solidFill>
                  <a:schemeClr val="tx1"/>
                </a:solidFill>
              </a:rPr>
              <a:t>. </a:t>
            </a:r>
            <a:r>
              <a:rPr lang="es-ES" dirty="0" err="1" smtClean="0">
                <a:solidFill>
                  <a:schemeClr val="tx1"/>
                </a:solidFill>
              </a:rPr>
              <a:t>Abd</a:t>
            </a:r>
            <a:r>
              <a:rPr lang="es-ES" dirty="0" smtClean="0">
                <a:solidFill>
                  <a:schemeClr val="tx1"/>
                </a:solidFill>
              </a:rPr>
              <a:t> al </a:t>
            </a:r>
            <a:r>
              <a:rPr lang="es-ES" dirty="0" err="1" smtClean="0">
                <a:solidFill>
                  <a:schemeClr val="tx1"/>
                </a:solidFill>
              </a:rPr>
              <a:t>Rahaman</a:t>
            </a:r>
            <a:r>
              <a:rPr lang="es-ES" dirty="0" smtClean="0">
                <a:solidFill>
                  <a:schemeClr val="tx1"/>
                </a:solidFill>
              </a:rPr>
              <a:t> es proclamado califa</a:t>
            </a:r>
          </a:p>
          <a:p>
            <a:r>
              <a:rPr lang="es-ES" dirty="0" smtClean="0"/>
              <a:t>Época de  máximo esplendor</a:t>
            </a:r>
          </a:p>
          <a:p>
            <a:pPr algn="ctr"/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115616" y="5805264"/>
            <a:ext cx="5937587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dirty="0" smtClean="0"/>
              <a:t>Marcar las etapas y las fechas indicadas en el eje cronológico.</a:t>
            </a:r>
          </a:p>
          <a:p>
            <a:r>
              <a:rPr lang="es-ES" dirty="0" smtClean="0"/>
              <a:t> Se ilustrará  con dibujos alusivos.</a:t>
            </a:r>
            <a:endParaRPr lang="es-E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Emirato dependiente</a:t>
            </a:r>
            <a:br>
              <a:rPr lang="es-ES" b="1" dirty="0" smtClean="0">
                <a:solidFill>
                  <a:srgbClr val="C00000"/>
                </a:solidFill>
              </a:rPr>
            </a:br>
            <a:r>
              <a:rPr lang="es-ES" b="1" dirty="0" smtClean="0">
                <a:solidFill>
                  <a:srgbClr val="00B050"/>
                </a:solidFill>
              </a:rPr>
              <a:t>(711-756)</a:t>
            </a:r>
          </a:p>
        </p:txBody>
      </p:sp>
      <p:pic>
        <p:nvPicPr>
          <p:cNvPr id="22532" name="Picture 4" descr="http://upload.wikimedia.org/wikipedia/commons/thumb/0/05/Fale_-_Spain_-_Cordoba_-_25.jpg/800px-Fale_-_Spain_-_Cordoba_-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12776"/>
            <a:ext cx="6199158" cy="4647059"/>
          </a:xfrm>
          <a:prstGeom prst="rect">
            <a:avLst/>
          </a:prstGeom>
          <a:noFill/>
        </p:spPr>
      </p:pic>
      <p:pic>
        <p:nvPicPr>
          <p:cNvPr id="22534" name="Picture 6" descr="http://upload.wikimedia.org/wikipedia/commons/8/8a/Abdul_al_Rahman_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04864"/>
            <a:ext cx="2348527" cy="3196288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Parte más antigua de la Mezquita de Córdoba, correspondiente a la zona construida por Abderramán I.</a:t>
            </a:r>
            <a:endParaRPr lang="es-E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Emirato Independiente </a:t>
            </a:r>
            <a:br>
              <a:rPr lang="es-ES" b="1" dirty="0" smtClean="0">
                <a:solidFill>
                  <a:srgbClr val="C00000"/>
                </a:solidFill>
              </a:rPr>
            </a:br>
            <a:r>
              <a:rPr lang="es-ES" b="1" dirty="0" smtClean="0">
                <a:solidFill>
                  <a:srgbClr val="00B050"/>
                </a:solidFill>
              </a:rPr>
              <a:t>(756-929)</a:t>
            </a:r>
          </a:p>
        </p:txBody>
      </p:sp>
      <p:pic>
        <p:nvPicPr>
          <p:cNvPr id="21506" name="Picture 2" descr="http://upload.wikimedia.org/wikipedia/commons/6/64/Coras_del_Emirato_de_C%C3%B3rdob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6610350" cy="513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image.slidesharecdn.com/elplanodemadridhasta18601parte-100417150002-phpapp02/95/comentario-del-plano-urbano-de-madrid-hasta-1860-1-parte-5-728.jpg?cb=1271700888"/>
          <p:cNvPicPr>
            <a:picLocks noChangeAspect="1" noChangeArrowheads="1"/>
          </p:cNvPicPr>
          <p:nvPr/>
        </p:nvPicPr>
        <p:blipFill>
          <a:blip r:embed="rId2" cstate="print"/>
          <a:srcRect l="6968" t="4797" r="6796" b="4858"/>
          <a:stretch>
            <a:fillRect/>
          </a:stretch>
        </p:blipFill>
        <p:spPr bwMode="auto">
          <a:xfrm>
            <a:off x="-27204" y="0"/>
            <a:ext cx="9261685" cy="6858000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179512" y="6233777"/>
            <a:ext cx="742852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dirty="0" smtClean="0"/>
              <a:t>Madrid deriva </a:t>
            </a:r>
            <a:r>
              <a:rPr lang="es-ES" dirty="0"/>
              <a:t>del nombre árabe al-</a:t>
            </a:r>
            <a:r>
              <a:rPr lang="es-ES" dirty="0" err="1"/>
              <a:t>Magrīt</a:t>
            </a:r>
            <a:r>
              <a:rPr lang="es-ES" dirty="0"/>
              <a:t> (</a:t>
            </a:r>
            <a:r>
              <a:rPr lang="ar-AE" dirty="0"/>
              <a:t>ط مجري ال) "</a:t>
            </a:r>
            <a:r>
              <a:rPr lang="es-ES" dirty="0"/>
              <a:t>fuente o manantial"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C00000"/>
                </a:solidFill>
              </a:rPr>
              <a:t>Califato de Córdoba</a:t>
            </a:r>
            <a:br>
              <a:rPr lang="es-ES" b="1" dirty="0" smtClean="0">
                <a:solidFill>
                  <a:srgbClr val="C00000"/>
                </a:solidFill>
              </a:rPr>
            </a:br>
            <a:r>
              <a:rPr lang="es-ES" b="1" dirty="0" smtClean="0">
                <a:solidFill>
                  <a:srgbClr val="00B050"/>
                </a:solidFill>
              </a:rPr>
              <a:t>(929-1031)</a:t>
            </a:r>
            <a:endParaRPr lang="es-ES" dirty="0"/>
          </a:p>
        </p:txBody>
      </p:sp>
      <p:pic>
        <p:nvPicPr>
          <p:cNvPr id="20482" name="Picture 2" descr="http://upload.wikimedia.org/wikipedia/commons/thumb/0/0e/Califato_de_C%C3%B3rdoba_-_1000.svg/686px-Califato_de_C%C3%B3rdoba_-_1000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412776"/>
            <a:ext cx="5543550" cy="4791075"/>
          </a:xfrm>
          <a:prstGeom prst="rect">
            <a:avLst/>
          </a:prstGeom>
          <a:noFill/>
        </p:spPr>
      </p:pic>
      <p:pic>
        <p:nvPicPr>
          <p:cNvPr id="20486" name="Picture 6" descr="http://www.veredascordobesas.com/ficheros/imagennoticia25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04864"/>
            <a:ext cx="2381250" cy="2276475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467544" y="5013176"/>
            <a:ext cx="1981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Abderramán III </a:t>
            </a:r>
          </a:p>
          <a:p>
            <a:r>
              <a:rPr lang="es-ES" dirty="0" smtClean="0"/>
              <a:t>En medina </a:t>
            </a:r>
            <a:r>
              <a:rPr lang="es-ES" dirty="0" err="1" smtClean="0"/>
              <a:t>Azahara</a:t>
            </a:r>
            <a:endParaRPr lang="es-E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Campañas militares de Almanzor</a:t>
            </a:r>
            <a:endParaRPr lang="es-ES" dirty="0"/>
          </a:p>
        </p:txBody>
      </p:sp>
      <p:pic>
        <p:nvPicPr>
          <p:cNvPr id="23554" name="Picture 2" descr="http://upload.wikimedia.org/wikipedia/commons/thumb/4/47/Almanzor_campaigns.svg/720px-Almanzor_campaigns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268760"/>
            <a:ext cx="6038850" cy="4781550"/>
          </a:xfrm>
          <a:prstGeom prst="rect">
            <a:avLst/>
          </a:prstGeom>
          <a:noFill/>
        </p:spPr>
      </p:pic>
      <p:pic>
        <p:nvPicPr>
          <p:cNvPr id="23556" name="Picture 4" descr="Algeciras Almanzo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276872"/>
            <a:ext cx="2095500" cy="2790825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79512" y="5517232"/>
            <a:ext cx="2220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Estatua de Almanzor </a:t>
            </a:r>
          </a:p>
          <a:p>
            <a:r>
              <a:rPr lang="es-ES" dirty="0" smtClean="0"/>
              <a:t>Algeciras</a:t>
            </a: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580</Words>
  <Application>Microsoft Office PowerPoint</Application>
  <PresentationFormat>Presentación en pantalla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EL ISLAM</vt:lpstr>
      <vt:lpstr>EL ESPACIO Y EL TIEMPO</vt:lpstr>
      <vt:lpstr>EL ESPACIO Y EL TIEMPO. </vt:lpstr>
      <vt:lpstr>Al- Andalus. Espacio y tiempo</vt:lpstr>
      <vt:lpstr>Emirato dependiente (711-756)</vt:lpstr>
      <vt:lpstr>Emirato Independiente  (756-929)</vt:lpstr>
      <vt:lpstr>Presentación de PowerPoint</vt:lpstr>
      <vt:lpstr>Califato de Córdoba (929-1031)</vt:lpstr>
      <vt:lpstr>Campañas militares de Almanzor</vt:lpstr>
      <vt:lpstr>Reinos taifas . Almorávides y Almohades (1031-1212)  </vt:lpstr>
      <vt:lpstr>Imperio almorávide (1040-1147) </vt:lpstr>
      <vt:lpstr>Imperio almohade (1121-1269)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6 EL islam</dc:title>
  <dc:creator>Usuario</dc:creator>
  <cp:lastModifiedBy>pc</cp:lastModifiedBy>
  <cp:revision>37</cp:revision>
  <dcterms:created xsi:type="dcterms:W3CDTF">2014-10-11T10:22:06Z</dcterms:created>
  <dcterms:modified xsi:type="dcterms:W3CDTF">2019-09-23T15:55:52Z</dcterms:modified>
</cp:coreProperties>
</file>