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44"/>
  </p:notesMasterIdLst>
  <p:handoutMasterIdLst>
    <p:handoutMasterId r:id="rId45"/>
  </p:handoutMasterIdLst>
  <p:sldIdLst>
    <p:sldId id="282" r:id="rId2"/>
    <p:sldId id="283" r:id="rId3"/>
    <p:sldId id="295" r:id="rId4"/>
    <p:sldId id="284" r:id="rId5"/>
    <p:sldId id="291" r:id="rId6"/>
    <p:sldId id="331" r:id="rId7"/>
    <p:sldId id="285" r:id="rId8"/>
    <p:sldId id="292" r:id="rId9"/>
    <p:sldId id="317" r:id="rId10"/>
    <p:sldId id="318" r:id="rId11"/>
    <p:sldId id="319" r:id="rId12"/>
    <p:sldId id="350" r:id="rId13"/>
    <p:sldId id="351" r:id="rId14"/>
    <p:sldId id="287" r:id="rId15"/>
    <p:sldId id="293" r:id="rId16"/>
    <p:sldId id="296" r:id="rId17"/>
    <p:sldId id="340" r:id="rId18"/>
    <p:sldId id="372" r:id="rId19"/>
    <p:sldId id="286" r:id="rId20"/>
    <p:sldId id="294" r:id="rId21"/>
    <p:sldId id="310" r:id="rId22"/>
    <p:sldId id="306" r:id="rId23"/>
    <p:sldId id="305" r:id="rId24"/>
    <p:sldId id="374" r:id="rId25"/>
    <p:sldId id="288" r:id="rId26"/>
    <p:sldId id="329" r:id="rId27"/>
    <p:sldId id="303" r:id="rId28"/>
    <p:sldId id="302" r:id="rId29"/>
    <p:sldId id="289" r:id="rId30"/>
    <p:sldId id="307" r:id="rId31"/>
    <p:sldId id="308" r:id="rId32"/>
    <p:sldId id="309" r:id="rId33"/>
    <p:sldId id="290" r:id="rId34"/>
    <p:sldId id="311" r:id="rId35"/>
    <p:sldId id="312" r:id="rId36"/>
    <p:sldId id="313" r:id="rId37"/>
    <p:sldId id="314" r:id="rId38"/>
    <p:sldId id="370" r:id="rId39"/>
    <p:sldId id="364" r:id="rId40"/>
    <p:sldId id="347" r:id="rId41"/>
    <p:sldId id="375" r:id="rId42"/>
    <p:sldId id="36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§"/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§"/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§"/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§"/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§"/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b="1" u="sng" kern="1200">
        <a:solidFill>
          <a:srgbClr val="620F0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BC"/>
    <a:srgbClr val="FFFF00"/>
    <a:srgbClr val="620F04"/>
    <a:srgbClr val="FF5050"/>
    <a:srgbClr val="FF9900"/>
    <a:srgbClr val="003366"/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6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698FBC2-F1E4-45C0-8EF0-771BDCFDBF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s-ES"/>
              <a:t>Mario del Río I.E.S. "Alagón" (Coria)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7898B9F-3C6E-4796-8740-A184238DC7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5188BD68-2666-4BAF-9179-1E25C03300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B8E6F0CC-BBE7-4E8E-88FA-357FDA5063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798D304-0D4B-465E-BF30-943D2B2358F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6FB75C3-9008-4E2C-85E6-07F7F32DC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s-ES"/>
              <a:t>Mario del Río I.E.S. "Alagón" (Coria)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98969876-22F9-4860-BB8F-A59B3823ED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B5915E96-4DE3-4F55-ACBC-C28539DBAD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A5E6E6B8-8B41-4E97-B5F4-0BA846F0B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7750B6B2-8101-4A23-B5EA-EB3E627842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C1B5D8AE-5C98-4870-AC58-B1D2E5466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2046D29-D656-4456-8DDB-F5E46ECE5FD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2000864-2CFA-415D-976D-0666C68C6FFC}"/>
              </a:ext>
            </a:extLst>
          </p:cNvPr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2F31DF-65C3-4BB5-8BD0-7CB324FF7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8C65D4-DED9-4D53-A222-B974A4F9C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55FCED7-4C85-4580-A699-410022D35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707948D7-702D-4931-B250-4498ACE6529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019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6FD12-39FA-4533-BAB3-60475ECC5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5C9F23-5F3C-4844-BE53-502025C69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688DA-EB52-4578-B4A8-70BE58D19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D53A9-56D3-45C8-BF1B-AB0861C1C4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495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4AD414-D38A-415C-9128-E92668C0D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2DA899-034C-4ADB-BF06-60ED194F3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519E91-5937-4D58-B37F-08E3263BE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CA778-85A8-4399-9914-448B39AAB72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6628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9F001-9C2D-4FFE-9297-C57FC4AD3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661FA-E098-4834-9B28-DB762ACD5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39887-DC91-4252-A580-A4D29C67D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FA1C9-9912-4C92-BECA-09BC18D1C4F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154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958F2-C08D-4FB6-ABB8-79A3DDBE6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CA7A7-D501-421A-B682-322CA525A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0C099-3BC7-4351-9DE5-7EB526752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18C00-C084-492C-B0CD-8470704019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908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627BD-0079-45F7-A087-0DE3D75A9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5C29B-BDBB-4A4A-9BDA-839873020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730AF-599E-4B51-9EC7-AC8EB61F4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02AB4-0E53-4342-A923-76525B87C50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059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30DC8-7BBC-40EA-8DC2-1DF42406D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343C1-E634-4691-8203-FD04052A4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E7F87-15E3-4106-91F5-31D50DA0C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23407-0B28-4A24-970B-7096248898F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18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29F2B-F363-4EC1-AC7D-291A412A2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B2439-87D3-405A-A524-B74DED330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0AA46-3833-4272-8119-3479949D0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08B49-3607-4FAD-B506-CEE203F72C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696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09603-29FF-42FC-A350-5BB902F28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C739A-380C-49B2-93CA-5092FE8CE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1C5D6-F115-4BEA-B3EF-8CBC71E8D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0B5DC-6260-4083-AFA0-BBC21409FC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50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B2F8A-50C9-4ABE-ACC2-34F85C56E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0DC16A-F9A3-4F0E-9CDD-B8F48EA7E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3CC57D-0363-4679-8732-E9B9C1A8E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01673-9036-40F9-858D-A950BE31A4F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53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D14A78-504A-4E0F-9CB0-8239C86B1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A98580-F377-41EE-982C-AFCAD15EA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2D7E3E-D063-4D69-A7A0-CE2D7CA7E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6C125-70B1-42BE-9DBD-8D5ECEDB03E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490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21F063-767D-4A53-8361-D1421676B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08E07-3486-425C-9946-E30016522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1FC7AB-D5D2-41DD-B7AB-71CBB86F8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FAA5E-3F9B-459E-B64E-753A044611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7426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65100-F3FE-44EC-8453-99C022C9A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39BE2-8849-4050-8F1A-3D17ADDA0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A1826-02F4-4CD2-98B1-CB551648F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EB6C1-6D96-4B68-B298-19C2B857D4D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097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AACF-35F5-456C-8504-B5CD600F3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3EB22-4C65-400A-AE08-0B6A2F50B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093700-BC72-458C-B906-E855EAB04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27DF8-5649-4475-9C53-D5F3F75306D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89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664500-C535-496E-B66D-286641D1F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9EF214-53D7-4A16-AC83-6EED96FA9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6C233DC-3910-4856-B613-0330D51C41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buClrTx/>
              <a:buFontTx/>
              <a:buNone/>
              <a:defRPr kumimoji="0" sz="1400" b="0" u="none" smtClean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AA2CEF5-CD64-4A55-AA80-1A2C9B3D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buClrTx/>
              <a:buFontTx/>
              <a:buNone/>
              <a:defRPr kumimoji="0" sz="1400" b="0" u="none" smtClean="0">
                <a:solidFill>
                  <a:schemeClr val="bg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BF5F1FD6-7699-46C7-83D1-E9406FCB73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buClrTx/>
              <a:buFontTx/>
              <a:buNone/>
              <a:defRPr kumimoji="0" sz="1400" b="0" u="none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fld id="{CE0EFDAD-A60D-44C5-AE69-0000C4F42A9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ARTE%20CL&#193;SICO.ppt#-1,34,ORDEN COMPUEST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>
            <a:extLst>
              <a:ext uri="{FF2B5EF4-FFF2-40B4-BE49-F238E27FC236}">
                <a16:creationId xmlns:a16="http://schemas.microsoft.com/office/drawing/2014/main" id="{8F2035AA-3FF2-45DB-A6B7-46E357CE2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  <a:t>Arquitectura</a:t>
            </a:r>
            <a:b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</a:br>
            <a: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  <a:t>romana</a:t>
            </a:r>
            <a:endParaRPr lang="es-ES" sz="60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in-Wide-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728527-BD7F-4993-BAD9-71DE59EB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s-ES" altLang="es-ES" sz="4400" b="0" u="none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4867" name="Picture 3" descr="300px-BathsOfCaracalla">
            <a:extLst>
              <a:ext uri="{FF2B5EF4-FFF2-40B4-BE49-F238E27FC236}">
                <a16:creationId xmlns:a16="http://schemas.microsoft.com/office/drawing/2014/main" id="{130C640F-F7EC-4E90-B071-5E7882EE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537075" cy="317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Text Box 4">
            <a:extLst>
              <a:ext uri="{FF2B5EF4-FFF2-40B4-BE49-F238E27FC236}">
                <a16:creationId xmlns:a16="http://schemas.microsoft.com/office/drawing/2014/main" id="{60A0E550-6D86-42A6-A2DF-DEC40071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97425"/>
            <a:ext cx="8568630" cy="17494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s-ES" altLang="es-ES" sz="1800" b="0" u="none" dirty="0">
                <a:solidFill>
                  <a:srgbClr val="003366"/>
                </a:solidFill>
              </a:rPr>
              <a:t>Las </a:t>
            </a:r>
            <a:r>
              <a:rPr kumimoji="0" lang="es-ES" altLang="es-ES" sz="1800" u="none" dirty="0">
                <a:solidFill>
                  <a:srgbClr val="003366"/>
                </a:solidFill>
              </a:rPr>
              <a:t>termas romanas</a:t>
            </a:r>
            <a:r>
              <a:rPr kumimoji="0" lang="es-ES" altLang="es-ES" sz="1800" b="0" u="none" dirty="0">
                <a:solidFill>
                  <a:srgbClr val="003366"/>
                </a:solidFill>
              </a:rPr>
              <a:t> son recintos públicos destinados a baños. Tenían estancias reservadas para actividades gimnásticas y lúdicas. También eran considerados lugares de reunión y a ellos acudía la gente que no podía permitirse tener uno en su casa, como los plebeyos. A veces los emperadores o los patricios concedían baños gratis para el resto de la población.</a:t>
            </a:r>
          </a:p>
        </p:txBody>
      </p:sp>
      <p:pic>
        <p:nvPicPr>
          <p:cNvPr id="164869" name="Picture 5" descr="300px-Azaila_-_Termas">
            <a:extLst>
              <a:ext uri="{FF2B5EF4-FFF2-40B4-BE49-F238E27FC236}">
                <a16:creationId xmlns:a16="http://schemas.microsoft.com/office/drawing/2014/main" id="{FDFC6E71-B0B8-4553-B0A7-32769F1D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600450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0" name="Rectangle 6">
            <a:extLst>
              <a:ext uri="{FF2B5EF4-FFF2-40B4-BE49-F238E27FC236}">
                <a16:creationId xmlns:a16="http://schemas.microsoft.com/office/drawing/2014/main" id="{856D4BF3-22CB-4CD2-9D75-815DFDB38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578"/>
            <a:ext cx="7772400" cy="8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s-ES_tradnl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TERMAS</a:t>
            </a:r>
            <a:endParaRPr lang="es-E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300px-Bath_england_roman_bath">
            <a:extLst>
              <a:ext uri="{FF2B5EF4-FFF2-40B4-BE49-F238E27FC236}">
                <a16:creationId xmlns:a16="http://schemas.microsoft.com/office/drawing/2014/main" id="{A093B3A6-786D-47C2-A2A9-C6F4D90C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312102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1" name="Picture 3" descr="300px-Vaison-la-Romaine_-_Suspensura">
            <a:extLst>
              <a:ext uri="{FF2B5EF4-FFF2-40B4-BE49-F238E27FC236}">
                <a16:creationId xmlns:a16="http://schemas.microsoft.com/office/drawing/2014/main" id="{F93ADC0E-6770-4DD7-92A9-F6558A6B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5040313" cy="3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41F1C6BB-DF28-4E90-9EC2-438BFB37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24400"/>
            <a:ext cx="8280722" cy="189282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s-ES" altLang="es-ES" sz="1800" b="0" u="none" dirty="0">
                <a:solidFill>
                  <a:srgbClr val="003366"/>
                </a:solidFill>
              </a:rPr>
              <a:t>Fueron lugares ideales para la conversación relajada, el recreo y la relación social, con todo lo que ello significaba. Se cuidaba el ambiente con una delicada decoración, llenando las estancias de maravillosos frescos, mosaicos y estatuas.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s-ES" altLang="es-ES" sz="1800" b="0" u="none" dirty="0">
                <a:solidFill>
                  <a:srgbClr val="003366"/>
                </a:solidFill>
              </a:rPr>
              <a:t>La función social, e incluso medicinal, de los baños y termas se ha mantenido durante toda la historia hasta nuestros días.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termas romanas">
            <a:extLst>
              <a:ext uri="{FF2B5EF4-FFF2-40B4-BE49-F238E27FC236}">
                <a16:creationId xmlns:a16="http://schemas.microsoft.com/office/drawing/2014/main" id="{095B0527-814F-4EA8-A7AF-4C1AECD7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5806" r="7941" b="61362"/>
          <a:stretch>
            <a:fillRect/>
          </a:stretch>
        </p:blipFill>
        <p:spPr bwMode="auto">
          <a:xfrm>
            <a:off x="395288" y="476250"/>
            <a:ext cx="82804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17413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termas romanas">
            <a:extLst>
              <a:ext uri="{FF2B5EF4-FFF2-40B4-BE49-F238E27FC236}">
                <a16:creationId xmlns:a16="http://schemas.microsoft.com/office/drawing/2014/main" id="{F5BFF808-89E6-4BBC-9043-27A5193A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6" t="49792" r="7063" b="34285"/>
          <a:stretch>
            <a:fillRect/>
          </a:stretch>
        </p:blipFill>
        <p:spPr bwMode="auto">
          <a:xfrm>
            <a:off x="539750" y="404813"/>
            <a:ext cx="3024188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termas romanas">
            <a:extLst>
              <a:ext uri="{FF2B5EF4-FFF2-40B4-BE49-F238E27FC236}">
                <a16:creationId xmlns:a16="http://schemas.microsoft.com/office/drawing/2014/main" id="{DBEE853D-72CC-413C-84F3-3ECEA295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75449" r="52596" b="10593"/>
          <a:stretch>
            <a:fillRect/>
          </a:stretch>
        </p:blipFill>
        <p:spPr bwMode="auto">
          <a:xfrm>
            <a:off x="3851275" y="476250"/>
            <a:ext cx="4752975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termas romanas">
            <a:extLst>
              <a:ext uri="{FF2B5EF4-FFF2-40B4-BE49-F238E27FC236}">
                <a16:creationId xmlns:a16="http://schemas.microsoft.com/office/drawing/2014/main" id="{DD27D4B3-AE1D-4DFB-84B4-3161A565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5" t="75667" r="7321" b="11084"/>
          <a:stretch>
            <a:fillRect/>
          </a:stretch>
        </p:blipFill>
        <p:spPr bwMode="auto">
          <a:xfrm>
            <a:off x="1476375" y="3500438"/>
            <a:ext cx="6119813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57732"/>
      </p:ext>
    </p:extLst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Rectangle 9">
            <a:extLst>
              <a:ext uri="{FF2B5EF4-FFF2-40B4-BE49-F238E27FC236}">
                <a16:creationId xmlns:a16="http://schemas.microsoft.com/office/drawing/2014/main" id="{7854531A-890F-4F90-BC5B-40F59B0D8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5C1DF6FF-8890-450E-9F5B-B5A5D800EF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988" y="1066800"/>
            <a:ext cx="441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Construcción semicircular.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Tenía tres partes fundamentales: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s-ES_tradnl" altLang="es-ES" sz="2000" b="1" i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Cavea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 o gradería semicircular; para acceder a ella había varias puertas ( </a:t>
            </a:r>
            <a:r>
              <a:rPr lang="es-ES_tradnl" altLang="es-ES" sz="2000" b="1" i="1" dirty="0">
                <a:solidFill>
                  <a:srgbClr val="003366"/>
                </a:solidFill>
                <a:latin typeface="Verdana" panose="020B0604030504040204" pitchFamily="34" charset="0"/>
              </a:rPr>
              <a:t>vomitoria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s-ES_tradnl" altLang="es-ES" sz="2000" b="1" i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Orchestra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: espacio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	semicircular destinado a asiento de autoridades.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s-ES_tradnl" altLang="es-ES" sz="2000" b="1" i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Scaena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: lugar donde se desarrollaban las obras; aquí se encuentra también el </a:t>
            </a:r>
            <a:r>
              <a:rPr lang="es-ES_tradnl" altLang="es-ES" sz="2000" b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frons</a:t>
            </a: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 </a:t>
            </a:r>
            <a:r>
              <a:rPr lang="es-ES_tradnl" altLang="es-ES" sz="2000" b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scaenae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: como los decorados de la actualidad, pero de piedra con columnas, estatuas etc...</a:t>
            </a:r>
            <a:endParaRPr lang="es-ES" altLang="es-ES" sz="20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89100" name="Rectangle 12">
            <a:extLst>
              <a:ext uri="{FF2B5EF4-FFF2-40B4-BE49-F238E27FC236}">
                <a16:creationId xmlns:a16="http://schemas.microsoft.com/office/drawing/2014/main" id="{66328CE8-F026-475B-94EF-FF7A3F8C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638800"/>
            <a:ext cx="3189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Font typeface="Monotype Sorts" pitchFamily="2" charset="2"/>
              <a:buNone/>
            </a:pPr>
            <a:r>
              <a:rPr lang="es-ES_tradnl" altLang="es-ES">
                <a:solidFill>
                  <a:srgbClr val="003366"/>
                </a:solidFill>
                <a:latin typeface="Times New Roman" panose="02020603050405020304" pitchFamily="18" charset="0"/>
              </a:rPr>
              <a:t>Planta de un teatro.</a:t>
            </a:r>
            <a:endParaRPr lang="es-ES" altLang="es-ES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9105" name="Picture 17" descr="PLANTATEATRBUEN">
            <a:extLst>
              <a:ext uri="{FF2B5EF4-FFF2-40B4-BE49-F238E27FC236}">
                <a16:creationId xmlns:a16="http://schemas.microsoft.com/office/drawing/2014/main" id="{A22EACB2-27A2-473D-BB32-4AE7DBCD4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43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7" name="Rectangle 19">
            <a:extLst>
              <a:ext uri="{FF2B5EF4-FFF2-40B4-BE49-F238E27FC236}">
                <a16:creationId xmlns:a16="http://schemas.microsoft.com/office/drawing/2014/main" id="{07ADC63F-BFE8-4EC5-91AE-AC953CF5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76400"/>
            <a:ext cx="4343400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6C18916-1245-4428-85EA-07E3EA426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DC1946C-D411-42B4-9CF1-BE3AEC3F19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50292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endParaRPr lang="es-ES_tradnl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Teatro romano de Mérida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1C358CC9-942B-42E5-A4DA-96D8B370A4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066800"/>
            <a:ext cx="4038600" cy="50292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Vista aérea del teatro romano de Mérida</a:t>
            </a:r>
            <a:endParaRPr lang="es-ES" altLang="es-ES"/>
          </a:p>
        </p:txBody>
      </p:sp>
      <p:pic>
        <p:nvPicPr>
          <p:cNvPr id="98308" name="Picture 4" descr="teatro5">
            <a:extLst>
              <a:ext uri="{FF2B5EF4-FFF2-40B4-BE49-F238E27FC236}">
                <a16:creationId xmlns:a16="http://schemas.microsoft.com/office/drawing/2014/main" id="{D996B666-7E47-4BA2-8F8D-883665D9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57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 descr="teatro">
            <a:extLst>
              <a:ext uri="{FF2B5EF4-FFF2-40B4-BE49-F238E27FC236}">
                <a16:creationId xmlns:a16="http://schemas.microsoft.com/office/drawing/2014/main" id="{F13D752C-B692-4B81-968D-10702ABB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 advAuto="0"/>
      <p:bldP spid="9830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4325965-6238-4039-AC5D-26353C375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55B38CA-9CC8-4B7E-9644-73E56E895F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657600" cy="4953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Teatro romano de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Douga (Tunez)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109576" name="Rectangle 8">
            <a:extLst>
              <a:ext uri="{FF2B5EF4-FFF2-40B4-BE49-F238E27FC236}">
                <a16:creationId xmlns:a16="http://schemas.microsoft.com/office/drawing/2014/main" id="{BD469AE5-DFDD-4D97-94D4-16387CD329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143000"/>
            <a:ext cx="4876800" cy="4953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Teatro romano de Leptis Magna (Libia)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09574" name="Picture 6" descr="tealeptismagna">
            <a:extLst>
              <a:ext uri="{FF2B5EF4-FFF2-40B4-BE49-F238E27FC236}">
                <a16:creationId xmlns:a16="http://schemas.microsoft.com/office/drawing/2014/main" id="{73137E7B-C665-4C83-846E-7A10FF86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810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7" descr="teatdouga2">
            <a:extLst>
              <a:ext uri="{FF2B5EF4-FFF2-40B4-BE49-F238E27FC236}">
                <a16:creationId xmlns:a16="http://schemas.microsoft.com/office/drawing/2014/main" id="{D7FEFA5C-9A92-4EC8-8CA4-DE46E8D0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6576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 advAuto="0"/>
      <p:bldP spid="109576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A656D048-DDA1-4B8B-858B-2446A9A6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endParaRPr lang="es-ES" altLang="es-ES" sz="2000" b="0" u="none" dirty="0">
              <a:solidFill>
                <a:srgbClr val="002060"/>
              </a:solidFill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es-ES" altLang="es-ES" sz="2000" b="0" u="none" dirty="0">
                <a:solidFill>
                  <a:srgbClr val="002060"/>
                </a:solidFill>
              </a:rPr>
              <a:t>Aparecieron por primera vez al final del periodo republicano. </a:t>
            </a:r>
          </a:p>
          <a:p>
            <a:pPr algn="ctr"/>
            <a:endParaRPr lang="es-ES" altLang="es-ES" sz="2000" b="0" u="none" dirty="0">
              <a:solidFill>
                <a:srgbClr val="002060"/>
              </a:solidFill>
            </a:endParaRPr>
          </a:p>
        </p:txBody>
      </p:sp>
      <p:pic>
        <p:nvPicPr>
          <p:cNvPr id="102406" name="Picture 6" descr="teatro romano">
            <a:extLst>
              <a:ext uri="{FF2B5EF4-FFF2-40B4-BE49-F238E27FC236}">
                <a16:creationId xmlns:a16="http://schemas.microsoft.com/office/drawing/2014/main" id="{6C7E2210-C19C-4193-AB2E-7F07A30D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0513"/>
            <a:ext cx="7488238" cy="50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7913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teatro">
            <a:extLst>
              <a:ext uri="{FF2B5EF4-FFF2-40B4-BE49-F238E27FC236}">
                <a16:creationId xmlns:a16="http://schemas.microsoft.com/office/drawing/2014/main" id="{7793876C-342A-4971-BDEE-2C4794173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3450"/>
            <a:ext cx="8424862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8" name="Rectangle 6">
            <a:extLst>
              <a:ext uri="{FF2B5EF4-FFF2-40B4-BE49-F238E27FC236}">
                <a16:creationId xmlns:a16="http://schemas.microsoft.com/office/drawing/2014/main" id="{B4F0DE19-1EF8-4814-8CD3-EC8E538A7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013176"/>
            <a:ext cx="8229600" cy="639217"/>
          </a:xfrm>
        </p:spPr>
        <p:txBody>
          <a:bodyPr/>
          <a:lstStyle/>
          <a:p>
            <a:r>
              <a:rPr lang="es-ES" altLang="es-ES" sz="2400" dirty="0">
                <a:solidFill>
                  <a:srgbClr val="002060"/>
                </a:solidFill>
              </a:rPr>
              <a:t>A veces, el graderío ocupaba la ladera de un monte.</a:t>
            </a:r>
          </a:p>
        </p:txBody>
      </p:sp>
    </p:spTree>
    <p:extLst>
      <p:ext uri="{BB962C8B-B14F-4D97-AF65-F5344CB8AC3E}">
        <p14:creationId xmlns:p14="http://schemas.microsoft.com/office/powerpoint/2010/main" val="3974696447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>
            <a:extLst>
              <a:ext uri="{FF2B5EF4-FFF2-40B4-BE49-F238E27FC236}">
                <a16:creationId xmlns:a16="http://schemas.microsoft.com/office/drawing/2014/main" id="{56E066C7-0331-4DA2-82FB-5CB485F77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ANFITEATROS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FF2615F-48D3-4447-9995-18CF7FFE60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4495800" cy="5140424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Edificios de planta ovalada o elíptica de proporciones monumentales para la lucha de gladiadores o fieras.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La idea constructiva surgió de la unión de dos teatros por la parte de la </a:t>
            </a:r>
            <a:r>
              <a:rPr lang="es-ES_tradnl" altLang="es-ES" sz="2000" b="1" i="1" dirty="0" err="1">
                <a:solidFill>
                  <a:srgbClr val="003366"/>
                </a:solidFill>
                <a:latin typeface="Verdana" panose="020B0604030504040204" pitchFamily="34" charset="0"/>
              </a:rPr>
              <a:t>scaena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Tenían dos partes fundamentales: la </a:t>
            </a:r>
            <a:r>
              <a:rPr lang="es-ES_tradnl" altLang="es-ES" sz="2000" b="1" i="1" u="sng" dirty="0">
                <a:solidFill>
                  <a:srgbClr val="003366"/>
                </a:solidFill>
                <a:latin typeface="Verdana" panose="020B0604030504040204" pitchFamily="34" charset="0"/>
              </a:rPr>
              <a:t>arena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 o parte central y el graderío o </a:t>
            </a:r>
            <a:r>
              <a:rPr lang="es-ES_tradnl" altLang="es-ES" sz="2000" b="1" i="1" u="sng" dirty="0" err="1">
                <a:solidFill>
                  <a:srgbClr val="003366"/>
                </a:solidFill>
                <a:latin typeface="Verdana" panose="020B0604030504040204" pitchFamily="34" charset="0"/>
              </a:rPr>
              <a:t>cavea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 (como los teatros).</a:t>
            </a:r>
          </a:p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ü"/>
            </a:pPr>
            <a:endParaRPr lang="es-ES" altLang="es-ES" sz="20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20484" name="Rectangle 13">
            <a:extLst>
              <a:ext uri="{FF2B5EF4-FFF2-40B4-BE49-F238E27FC236}">
                <a16:creationId xmlns:a16="http://schemas.microsoft.com/office/drawing/2014/main" id="{276E8407-F6E5-496D-9BC5-487556B969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974" y="5301208"/>
            <a:ext cx="4495800" cy="1470248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Debajo de la arena solía haber distintas habitaciones para los gladiadores y/o las fieras.</a:t>
            </a:r>
          </a:p>
          <a:p>
            <a:pPr eaLnBrk="1" hangingPunct="1">
              <a:buFont typeface="Monotype Sorts" pitchFamily="2" charset="2"/>
              <a:buNone/>
            </a:pPr>
            <a:endParaRPr lang="es-ES_tradnl" altLang="es-ES" sz="2000" b="1" u="sng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88078" name="Picture 14" descr="ANFITEATMER2">
            <a:extLst>
              <a:ext uri="{FF2B5EF4-FFF2-40B4-BE49-F238E27FC236}">
                <a16:creationId xmlns:a16="http://schemas.microsoft.com/office/drawing/2014/main" id="{F5529769-8DAD-4E4B-9D0C-BF6D35A5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48" y="3304056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9" name="Rectangle 15">
            <a:extLst>
              <a:ext uri="{FF2B5EF4-FFF2-40B4-BE49-F238E27FC236}">
                <a16:creationId xmlns:a16="http://schemas.microsoft.com/office/drawing/2014/main" id="{0248F0DB-95E1-4897-BAD4-3553397E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44958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C74A2888-4B35-4EA6-AD09-EF01545CE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559" y="2840038"/>
            <a:ext cx="3235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s-ES_tradnl" altLang="es-ES" sz="1800">
                <a:solidFill>
                  <a:srgbClr val="003366"/>
                </a:solidFill>
              </a:rPr>
              <a:t>Planta de un anfiteatro.</a:t>
            </a:r>
            <a:endParaRPr lang="es-ES" altLang="es-ES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nimBg="1"/>
      <p:bldP spid="880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07C022F-D2E1-4744-8972-8FD0BD425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/>
            <a:r>
              <a:rPr lang="es-ES_tradnl" altLang="es-ES" sz="3600" b="1" u="sng">
                <a:solidFill>
                  <a:srgbClr val="620F04"/>
                </a:solidFill>
                <a:latin typeface="Verdana" panose="020B0604030504040204" pitchFamily="34" charset="0"/>
              </a:rPr>
              <a:t>CARACTERÍSTICAS</a:t>
            </a:r>
            <a:endParaRPr lang="es-ES" altLang="es-ES" sz="3600" b="1" u="sng">
              <a:solidFill>
                <a:srgbClr val="620F04"/>
              </a:solidFill>
              <a:latin typeface="Verdana" panose="020B0604030504040204" pitchFamily="34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4E6C410-1AB8-4369-932A-3DE194139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s-ES_tradnl" altLang="es-ES" sz="2800" b="1" u="sng">
                <a:solidFill>
                  <a:srgbClr val="003366"/>
                </a:solidFill>
                <a:latin typeface="Verdana" panose="020B0604030504040204" pitchFamily="34" charset="0"/>
              </a:rPr>
              <a:t>Solidez.</a:t>
            </a:r>
          </a:p>
          <a:p>
            <a:pPr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s-ES_tradnl" altLang="es-ES" sz="2800" b="1" u="sng">
                <a:solidFill>
                  <a:srgbClr val="003366"/>
                </a:solidFill>
                <a:latin typeface="Verdana" panose="020B0604030504040204" pitchFamily="34" charset="0"/>
              </a:rPr>
              <a:t>Suntuosidad.</a:t>
            </a:r>
          </a:p>
          <a:p>
            <a:pPr algn="just" eaLnBrk="1" hangingPunct="1">
              <a:lnSpc>
                <a:spcPct val="90000"/>
              </a:lnSpc>
              <a:buFont typeface="Monotype Sorts" pitchFamily="2" charset="2"/>
              <a:buBlip>
                <a:blip r:embed="rId2"/>
              </a:buBlip>
            </a:pPr>
            <a:r>
              <a:rPr lang="es-ES_tradnl" altLang="es-ES" sz="2800" b="1" u="sng">
                <a:solidFill>
                  <a:srgbClr val="003366"/>
                </a:solidFill>
                <a:latin typeface="Verdana" panose="020B0604030504040204" pitchFamily="34" charset="0"/>
              </a:rPr>
              <a:t>Originalidad:</a:t>
            </a:r>
          </a:p>
          <a:p>
            <a:pPr algn="just"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400" b="1">
                <a:solidFill>
                  <a:srgbClr val="003366"/>
                </a:solidFill>
                <a:latin typeface="Verdana" panose="020B0604030504040204" pitchFamily="34" charset="0"/>
              </a:rPr>
              <a:t>Generalización y perfeccionamiento de la bóveda y el arco.</a:t>
            </a:r>
          </a:p>
          <a:p>
            <a:pPr algn="just"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400" b="1">
                <a:solidFill>
                  <a:srgbClr val="003366"/>
                </a:solidFill>
                <a:latin typeface="Verdana" panose="020B0604030504040204" pitchFamily="34" charset="0"/>
              </a:rPr>
              <a:t>Utilización de materiales ligeros: hormigón y ladrillo (novedades).</a:t>
            </a:r>
          </a:p>
          <a:p>
            <a:pPr algn="just"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400" b="1">
                <a:solidFill>
                  <a:srgbClr val="003366"/>
                </a:solidFill>
                <a:latin typeface="Verdana" panose="020B0604030504040204" pitchFamily="34" charset="0"/>
              </a:rPr>
              <a:t>Creación de la columna de estilo compuesto.</a:t>
            </a:r>
          </a:p>
          <a:p>
            <a:pPr algn="just"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400" b="1">
                <a:solidFill>
                  <a:srgbClr val="003366"/>
                </a:solidFill>
                <a:latin typeface="Verdana" panose="020B0604030504040204" pitchFamily="34" charset="0"/>
              </a:rPr>
              <a:t>Se manifiesta especialmente en la arquitectura doméstica y en los edificios y obras públicas.</a:t>
            </a:r>
            <a:endParaRPr lang="es-ES" altLang="es-ES" sz="2400" b="1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F26A82F-EF19-4802-9AEF-BE194A427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ANFITEATROS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996A973-C172-412F-9E76-5E14795A0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24254"/>
            <a:ext cx="3810000" cy="3810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Anfiteatro de Itálica (Sevilla)</a:t>
            </a:r>
            <a:endParaRPr lang="es-ES" altLang="es-ES" sz="2000" b="1" u="sng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181E84C4-B690-47D7-A3E9-C4A4A27E43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3810000" cy="3657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Anfiteatro de Mérida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99332" name="Picture 4" descr="anfiteatro">
            <a:extLst>
              <a:ext uri="{FF2B5EF4-FFF2-40B4-BE49-F238E27FC236}">
                <a16:creationId xmlns:a16="http://schemas.microsoft.com/office/drawing/2014/main" id="{E8D85F10-3D64-4232-AE9F-D11AAFE2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560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5" descr="anfital">
            <a:extLst>
              <a:ext uri="{FF2B5EF4-FFF2-40B4-BE49-F238E27FC236}">
                <a16:creationId xmlns:a16="http://schemas.microsoft.com/office/drawing/2014/main" id="{5553FA34-949D-4284-802A-F5857CF2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2" y="1588423"/>
            <a:ext cx="3886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ladiadores">
            <a:extLst>
              <a:ext uri="{FF2B5EF4-FFF2-40B4-BE49-F238E27FC236}">
                <a16:creationId xmlns:a16="http://schemas.microsoft.com/office/drawing/2014/main" id="{E81B10FE-D558-49B1-A7F7-C3314ED6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2" y="3691778"/>
            <a:ext cx="3682799" cy="31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 advAuto="0"/>
      <p:bldP spid="9933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1EB576EA-27BD-41E7-8750-488FA09BD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ANFITEATROS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B6B505C8-817B-49C0-807F-4A152BDA4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400" b="1" u="sng">
                <a:solidFill>
                  <a:srgbClr val="003366"/>
                </a:solidFill>
                <a:latin typeface="Verdana" panose="020B0604030504040204" pitchFamily="34" charset="0"/>
              </a:rPr>
              <a:t>Detalle del interior del anfiteatro de Mérida</a:t>
            </a:r>
            <a:endParaRPr lang="es-ES" altLang="es-ES" sz="24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48484" name="Picture 4" descr="detallanfmer">
            <a:extLst>
              <a:ext uri="{FF2B5EF4-FFF2-40B4-BE49-F238E27FC236}">
                <a16:creationId xmlns:a16="http://schemas.microsoft.com/office/drawing/2014/main" id="{A2FF1B27-F9FC-4D76-9072-8F682BB4E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48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B89A9CF-5992-450C-8EFE-60D7A60E3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9537"/>
            <a:ext cx="7772400" cy="57308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ANFITEATROS</a:t>
            </a:r>
            <a:endParaRPr lang="es-ES" sz="40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34E27E3-DFFC-4432-ABAC-F5FAB774D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24525" y="1628775"/>
            <a:ext cx="3419475" cy="21463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400" b="1" u="sng">
                <a:solidFill>
                  <a:srgbClr val="003366"/>
                </a:solidFill>
                <a:latin typeface="Verdana" panose="020B0604030504040204" pitchFamily="34" charset="0"/>
              </a:rPr>
              <a:t>Vista interior del Anfiteatro Flavio</a:t>
            </a:r>
            <a:r>
              <a:rPr lang="es-ES_tradnl" altLang="es-ES" sz="2400" b="1">
                <a:solidFill>
                  <a:srgbClr val="003366"/>
                </a:solidFill>
                <a:latin typeface="Verdana" panose="020B0604030504040204" pitchFamily="34" charset="0"/>
              </a:rPr>
              <a:t>, “Coliseo”</a:t>
            </a:r>
            <a:endParaRPr lang="es-ES" altLang="es-ES"/>
          </a:p>
        </p:txBody>
      </p:sp>
      <p:pic>
        <p:nvPicPr>
          <p:cNvPr id="143364" name="Picture 4" descr="clisint2">
            <a:extLst>
              <a:ext uri="{FF2B5EF4-FFF2-40B4-BE49-F238E27FC236}">
                <a16:creationId xmlns:a16="http://schemas.microsoft.com/office/drawing/2014/main" id="{F9559834-6AB4-4A17-9BB9-43729D4B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2" y="797825"/>
            <a:ext cx="5472113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8" name="Text Box 8">
            <a:extLst>
              <a:ext uri="{FF2B5EF4-FFF2-40B4-BE49-F238E27FC236}">
                <a16:creationId xmlns:a16="http://schemas.microsoft.com/office/drawing/2014/main" id="{D1162C40-8BB2-4EDB-849A-4AB894CC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5253"/>
            <a:ext cx="91440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kumimoji="0" lang="es-ES" sz="1600" b="0" u="none" dirty="0">
                <a:solidFill>
                  <a:srgbClr val="002060"/>
                </a:solidFill>
              </a:rPr>
              <a:t>Fue construido en el siglo I. En él se celebraron luchas de gladiadores ante 50.000 espectadores, lo que le convertía en el anfiteatro más grande de la Antigua Roma.</a:t>
            </a:r>
          </a:p>
          <a:p>
            <a:pPr>
              <a:buFont typeface="Monotype Sorts" pitchFamily="2" charset="2"/>
              <a:buNone/>
              <a:defRPr/>
            </a:pPr>
            <a:r>
              <a:rPr kumimoji="0" lang="es-ES" sz="1600" b="0" u="none" dirty="0">
                <a:solidFill>
                  <a:srgbClr val="002060"/>
                </a:solidFill>
              </a:rPr>
              <a:t>El Coliseo albergó espectáculos variados, como peleas de animales o ejecuciones de prisioneros por animales, así como peleas de </a:t>
            </a:r>
            <a:r>
              <a:rPr kumimoji="0" lang="es-ES" sz="1600" b="0" i="1" u="none" dirty="0">
                <a:solidFill>
                  <a:srgbClr val="002060"/>
                </a:solidFill>
              </a:rPr>
              <a:t>gladiadores</a:t>
            </a:r>
            <a:r>
              <a:rPr kumimoji="0" lang="es-ES" sz="1600" b="0" u="none" dirty="0">
                <a:solidFill>
                  <a:srgbClr val="002060"/>
                </a:solidFill>
              </a:rPr>
              <a:t>. Se calcula que en estos </a:t>
            </a:r>
            <a:r>
              <a:rPr kumimoji="0" lang="es-ES" sz="1600" b="0" i="1" u="none" dirty="0">
                <a:solidFill>
                  <a:srgbClr val="002060"/>
                </a:solidFill>
              </a:rPr>
              <a:t>juegos</a:t>
            </a:r>
            <a:r>
              <a:rPr kumimoji="0" lang="es-ES" sz="1600" b="0" u="none" dirty="0">
                <a:solidFill>
                  <a:srgbClr val="002060"/>
                </a:solidFill>
              </a:rPr>
              <a:t> murieron entre 500.000 y 1.000.000 de personas. </a:t>
            </a:r>
          </a:p>
          <a:p>
            <a:pPr>
              <a:buFont typeface="Monotype Sorts" pitchFamily="2" charset="2"/>
              <a:buNone/>
              <a:defRPr/>
            </a:pPr>
            <a:r>
              <a:rPr kumimoji="0" lang="es-ES" sz="1600" b="0" u="none" dirty="0">
                <a:solidFill>
                  <a:srgbClr val="002060"/>
                </a:solidFill>
              </a:rPr>
              <a:t>En ocasiones puede que albergara batallas navales que requerían inundar la arena de agua; de ser cierto, es probable que fuera en los primeros años, antes de construirse los sótanos bajo la arena.</a:t>
            </a:r>
            <a:endParaRPr lang="es-ES" sz="1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>
            <a:extLst>
              <a:ext uri="{FF2B5EF4-FFF2-40B4-BE49-F238E27FC236}">
                <a16:creationId xmlns:a16="http://schemas.microsoft.com/office/drawing/2014/main" id="{8F957198-9AE3-4DC3-B139-A57E58A54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206236"/>
            <a:ext cx="7846640" cy="8465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4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Vistas del Anfiteatro Flavio, llamado “Coliseo” (Roma)</a:t>
            </a:r>
            <a:endParaRPr lang="es-ES" altLang="es-ES" sz="2400" b="1" u="sng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41319" name="Picture 7" descr="coliseo">
            <a:extLst>
              <a:ext uri="{FF2B5EF4-FFF2-40B4-BE49-F238E27FC236}">
                <a16:creationId xmlns:a16="http://schemas.microsoft.com/office/drawing/2014/main" id="{4FAA8E6D-37F1-44EC-ADAA-E2170452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5" y="3371128"/>
            <a:ext cx="5929939" cy="34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olis2">
            <a:extLst>
              <a:ext uri="{FF2B5EF4-FFF2-40B4-BE49-F238E27FC236}">
                <a16:creationId xmlns:a16="http://schemas.microsoft.com/office/drawing/2014/main" id="{05EF26DC-42E9-4008-84C3-871415A7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15" y="1176565"/>
            <a:ext cx="5653385" cy="33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6" name="Picture 6" descr="colis1">
            <a:extLst>
              <a:ext uri="{FF2B5EF4-FFF2-40B4-BE49-F238E27FC236}">
                <a16:creationId xmlns:a16="http://schemas.microsoft.com/office/drawing/2014/main" id="{BC1DBB84-44D4-48AA-9C46-63C1F032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920037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6472A6C-642E-4287-A629-B6779783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6092825"/>
            <a:ext cx="352839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altLang="es-ES" sz="1500" u="none" dirty="0">
                <a:solidFill>
                  <a:srgbClr val="002060"/>
                </a:solidFill>
              </a:rPr>
              <a:t>INTERIOR Coliseo  Romano</a:t>
            </a:r>
          </a:p>
        </p:txBody>
      </p:sp>
    </p:spTree>
    <p:extLst>
      <p:ext uri="{BB962C8B-B14F-4D97-AF65-F5344CB8AC3E}">
        <p14:creationId xmlns:p14="http://schemas.microsoft.com/office/powerpoint/2010/main" val="1273233826"/>
      </p:ext>
    </p:extLst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49110F9-C327-44A4-B5F9-D22F58EF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CIRCOS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8BEABA6-5662-458F-9003-F2F9772B3B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19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Espacio de forma rectangular y extremos semicirculares.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La pista central (</a:t>
            </a:r>
            <a:r>
              <a:rPr lang="es-ES_tradnl" sz="2200" b="1" i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arena</a:t>
            </a: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) estaba dividida longitudinalmente por un muro vertical (</a:t>
            </a:r>
            <a:r>
              <a:rPr lang="es-ES_tradnl" sz="2200" b="1" i="1" u="sng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spina</a:t>
            </a: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) alrededor del cual corrían los caballos.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Un grupo de mojones (</a:t>
            </a:r>
            <a:r>
              <a:rPr lang="es-ES_tradnl" sz="2200" b="1" i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meta</a:t>
            </a: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) delimitaban la </a:t>
            </a:r>
            <a:r>
              <a:rPr lang="es-ES_tradnl" sz="2200" b="1" u="sng" dirty="0" err="1">
                <a:solidFill>
                  <a:srgbClr val="003366"/>
                </a:solidFill>
                <a:latin typeface="Verdana" pitchFamily="34" charset="0"/>
              </a:rPr>
              <a:t>spina</a:t>
            </a: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0143" name="Rectangle 31">
            <a:extLst>
              <a:ext uri="{FF2B5EF4-FFF2-40B4-BE49-F238E27FC236}">
                <a16:creationId xmlns:a16="http://schemas.microsoft.com/office/drawing/2014/main" id="{31EC3741-7224-4876-8F9A-C91C8A139D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914400"/>
            <a:ext cx="4419600" cy="1447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Los vehículos salían de unas cocheras (</a:t>
            </a:r>
            <a:r>
              <a:rPr lang="es-ES_tradnl" sz="2200" b="1" i="1" u="sng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carceres</a:t>
            </a:r>
            <a:r>
              <a:rPr lang="es-ES_tradnl" sz="2200" b="1" u="sng" dirty="0">
                <a:solidFill>
                  <a:srgbClr val="003366"/>
                </a:solidFill>
                <a:latin typeface="Verdana" pitchFamily="34" charset="0"/>
              </a:rPr>
              <a:t>)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2200" b="1" u="sng" dirty="0">
              <a:solidFill>
                <a:srgbClr val="003366"/>
              </a:solidFill>
              <a:latin typeface="Verdana" pitchFamily="34" charset="0"/>
            </a:endParaRPr>
          </a:p>
          <a:p>
            <a:pPr algn="ctr"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" sz="2200" dirty="0"/>
          </a:p>
        </p:txBody>
      </p:sp>
      <p:pic>
        <p:nvPicPr>
          <p:cNvPr id="90144" name="Picture 32" descr="plantacirco">
            <a:extLst>
              <a:ext uri="{FF2B5EF4-FFF2-40B4-BE49-F238E27FC236}">
                <a16:creationId xmlns:a16="http://schemas.microsoft.com/office/drawing/2014/main" id="{1D2CCF4F-5B0B-492C-AE66-A0CE9E4D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45" name="Rectangle 33">
            <a:extLst>
              <a:ext uri="{FF2B5EF4-FFF2-40B4-BE49-F238E27FC236}">
                <a16:creationId xmlns:a16="http://schemas.microsoft.com/office/drawing/2014/main" id="{91ED047B-88C3-4ADE-AEEA-E09A03E8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38400"/>
            <a:ext cx="449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46" name="Rectangle 34">
            <a:extLst>
              <a:ext uri="{FF2B5EF4-FFF2-40B4-BE49-F238E27FC236}">
                <a16:creationId xmlns:a16="http://schemas.microsoft.com/office/drawing/2014/main" id="{02A1859D-10D4-4414-9360-7236DAB6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38400"/>
            <a:ext cx="441960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47" name="Rectangle 35">
            <a:extLst>
              <a:ext uri="{FF2B5EF4-FFF2-40B4-BE49-F238E27FC236}">
                <a16:creationId xmlns:a16="http://schemas.microsoft.com/office/drawing/2014/main" id="{68C6F8B2-3219-476E-9D8C-CB312DAD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90800"/>
            <a:ext cx="3559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es-ES_tradnl" altLang="es-ES" sz="1800">
                <a:solidFill>
                  <a:srgbClr val="003366"/>
                </a:solidFill>
              </a:rPr>
              <a:t>Planta de un circo romano</a:t>
            </a:r>
            <a:endParaRPr lang="es-ES" altLang="es-ES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5" grpId="0" animBg="1"/>
      <p:bldP spid="90146" grpId="0" animBg="1"/>
      <p:bldP spid="901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5BB70BF-D3B0-46BF-8901-E5353554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7233"/>
            <a:ext cx="9144000" cy="1381712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Symbol" panose="05050102010706020507" pitchFamily="18" charset="2"/>
              <a:buNone/>
            </a:pPr>
            <a:r>
              <a:rPr lang="es-ES" altLang="es-ES" sz="2200" u="none" dirty="0">
                <a:solidFill>
                  <a:srgbClr val="002060"/>
                </a:solidFill>
              </a:rPr>
              <a:t>Circo </a:t>
            </a:r>
            <a:r>
              <a:rPr lang="es-ES" altLang="es-ES" sz="2200" u="none" dirty="0" err="1">
                <a:solidFill>
                  <a:srgbClr val="002060"/>
                </a:solidFill>
              </a:rPr>
              <a:t>Máximus</a:t>
            </a:r>
            <a:r>
              <a:rPr lang="es-ES" altLang="es-ES" sz="2200" u="none" dirty="0">
                <a:solidFill>
                  <a:srgbClr val="002060"/>
                </a:solidFill>
              </a:rPr>
              <a:t> de Roma</a:t>
            </a:r>
          </a:p>
          <a:p>
            <a:pPr algn="ctr">
              <a:buNone/>
            </a:pPr>
            <a:r>
              <a:rPr lang="es-ES" altLang="es-ES" sz="2200" b="0" u="none" dirty="0">
                <a:solidFill>
                  <a:srgbClr val="002060"/>
                </a:solidFill>
              </a:rPr>
              <a:t>En los circos se celebraban carreras de carros </a:t>
            </a:r>
          </a:p>
          <a:p>
            <a:pPr algn="ctr">
              <a:buNone/>
            </a:pPr>
            <a:r>
              <a:rPr lang="es-ES" altLang="es-ES" sz="2200" b="0" u="none" dirty="0">
                <a:solidFill>
                  <a:srgbClr val="002060"/>
                </a:solidFill>
              </a:rPr>
              <a:t>y otros espectáculos hípicos</a:t>
            </a:r>
          </a:p>
        </p:txBody>
      </p:sp>
      <p:pic>
        <p:nvPicPr>
          <p:cNvPr id="91140" name="Picture 4" descr="circua maximus">
            <a:extLst>
              <a:ext uri="{FF2B5EF4-FFF2-40B4-BE49-F238E27FC236}">
                <a16:creationId xmlns:a16="http://schemas.microsoft.com/office/drawing/2014/main" id="{3557C27D-6732-4BE1-A266-C7D93061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"/>
          <a:stretch>
            <a:fillRect/>
          </a:stretch>
        </p:blipFill>
        <p:spPr bwMode="auto">
          <a:xfrm>
            <a:off x="250825" y="323850"/>
            <a:ext cx="86423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40425"/>
      </p:ext>
    </p:extLst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>
            <a:extLst>
              <a:ext uri="{FF2B5EF4-FFF2-40B4-BE49-F238E27FC236}">
                <a16:creationId xmlns:a16="http://schemas.microsoft.com/office/drawing/2014/main" id="{D35ECD1D-63E9-4A8A-82B4-1283CB0F17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60363"/>
            <a:ext cx="38100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Circo “Máximo” (Roma)</a:t>
            </a:r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CED0F4A6-0E76-422E-860A-E3F19BB4BF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95400"/>
            <a:ext cx="38100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Reconstrucción idealizada del Circo “Máximo” (Roma)</a:t>
            </a:r>
          </a:p>
        </p:txBody>
      </p:sp>
      <p:pic>
        <p:nvPicPr>
          <p:cNvPr id="137221" name="Picture 5" descr="circmax">
            <a:extLst>
              <a:ext uri="{FF2B5EF4-FFF2-40B4-BE49-F238E27FC236}">
                <a16:creationId xmlns:a16="http://schemas.microsoft.com/office/drawing/2014/main" id="{F15F524C-FD5D-4DF9-8E0A-CB1B751A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838867"/>
            <a:ext cx="417257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circmax2">
            <a:extLst>
              <a:ext uri="{FF2B5EF4-FFF2-40B4-BE49-F238E27FC236}">
                <a16:creationId xmlns:a16="http://schemas.microsoft.com/office/drawing/2014/main" id="{2567EDD9-0A6D-441D-83DE-348F0CEB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362200"/>
            <a:ext cx="4801101" cy="293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arreras de carros">
            <a:extLst>
              <a:ext uri="{FF2B5EF4-FFF2-40B4-BE49-F238E27FC236}">
                <a16:creationId xmlns:a16="http://schemas.microsoft.com/office/drawing/2014/main" id="{30312A1B-4633-4813-BABF-7811764A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3" y="3906711"/>
            <a:ext cx="4032746" cy="27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 advAuto="0"/>
      <p:bldP spid="137220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>
            <a:extLst>
              <a:ext uri="{FF2B5EF4-FFF2-40B4-BE49-F238E27FC236}">
                <a16:creationId xmlns:a16="http://schemas.microsoft.com/office/drawing/2014/main" id="{844C2D67-8946-45A4-BBF8-E244CCDE9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935"/>
            <a:ext cx="7772400" cy="603753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800" b="1" u="sng">
                <a:solidFill>
                  <a:srgbClr val="003366"/>
                </a:solidFill>
                <a:latin typeface="Verdana" panose="020B0604030504040204" pitchFamily="34" charset="0"/>
              </a:rPr>
              <a:t>Circo romano de Mérida</a:t>
            </a:r>
            <a:endParaRPr lang="es-ES" altLang="es-ES" sz="2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33124" name="Picture 4" descr="circo">
            <a:extLst>
              <a:ext uri="{FF2B5EF4-FFF2-40B4-BE49-F238E27FC236}">
                <a16:creationId xmlns:a16="http://schemas.microsoft.com/office/drawing/2014/main" id="{20D31468-9833-426E-9E82-B83BD397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" y="836712"/>
            <a:ext cx="693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4CD3954-7B63-4CD9-A42C-B203E6400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6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ARCOS Y COLUMNAS CONMEMORATIVOS</a:t>
            </a:r>
            <a:endParaRPr lang="es-ES" sz="36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26BCFFC-B1C3-4BD5-A4C7-E149DDA838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47800"/>
            <a:ext cx="424497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Monumentos destinados a conmemorar algún éxito militar romano, así como a realzar la figura de hombres de Estado, emperadores y magistrados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Los arcos tienen pilares que se unen por uno o varios arcos de medio punto, sobre los cuales reposa el ático (macizo de mampostería</a:t>
            </a:r>
            <a:r>
              <a:rPr lang="es-ES_tradnl" altLang="es-ES" sz="2000" dirty="0">
                <a:solidFill>
                  <a:srgbClr val="003366"/>
                </a:solidFill>
                <a:latin typeface="Verdana" panose="020B0604030504040204" pitchFamily="34" charset="0"/>
              </a:rPr>
              <a:t>).</a:t>
            </a:r>
            <a:r>
              <a:rPr lang="es-ES_tradnl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kumimoji="0" lang="es-ES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En España tenemos el arco de Medinaceli, el de </a:t>
            </a:r>
            <a:r>
              <a:rPr kumimoji="0" lang="es-ES" altLang="es-ES" sz="2000" b="1" dirty="0" err="1">
                <a:solidFill>
                  <a:srgbClr val="003366"/>
                </a:solidFill>
                <a:latin typeface="Verdana" panose="020B0604030504040204" pitchFamily="34" charset="0"/>
              </a:rPr>
              <a:t>Bará</a:t>
            </a:r>
            <a:r>
              <a:rPr kumimoji="0" lang="es-ES" altLang="es-ES" sz="2000" b="1" dirty="0">
                <a:solidFill>
                  <a:srgbClr val="003366"/>
                </a:solidFill>
                <a:latin typeface="Verdana" panose="020B0604030504040204" pitchFamily="34" charset="0"/>
              </a:rPr>
              <a:t> y Cabanes.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endParaRPr lang="es-ES_tradnl" altLang="es-ES" sz="20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94217" name="Rectangle 9">
            <a:extLst>
              <a:ext uri="{FF2B5EF4-FFF2-40B4-BE49-F238E27FC236}">
                <a16:creationId xmlns:a16="http://schemas.microsoft.com/office/drawing/2014/main" id="{16794C3E-D100-4DC3-AF55-B09E7374DF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191000" cy="464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Arco de Bará (Tarragona)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94219" name="Picture 11" descr="arcbará2">
            <a:extLst>
              <a:ext uri="{FF2B5EF4-FFF2-40B4-BE49-F238E27FC236}">
                <a16:creationId xmlns:a16="http://schemas.microsoft.com/office/drawing/2014/main" id="{205363A0-096E-4B52-BDD1-50B1BF5C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Rectangle 12">
            <a:extLst>
              <a:ext uri="{FF2B5EF4-FFF2-40B4-BE49-F238E27FC236}">
                <a16:creationId xmlns:a16="http://schemas.microsoft.com/office/drawing/2014/main" id="{2B300EF6-28B2-41DB-888C-4071158A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47800"/>
            <a:ext cx="3886200" cy="4648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 build="p" autoUpdateAnimBg="0" advAuto="0"/>
      <p:bldP spid="94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25CAED-76B6-4639-88E5-190510EDC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algn="ctr" eaLnBrk="1" hangingPunct="1"/>
            <a:r>
              <a:rPr lang="es-ES_tradnl" altLang="es-ES" sz="3600" b="1" u="sng">
                <a:solidFill>
                  <a:srgbClr val="620F04"/>
                </a:solidFill>
                <a:latin typeface="Verdana" panose="020B0604030504040204" pitchFamily="34" charset="0"/>
              </a:rPr>
              <a:t>ORDEN COMPUESTO</a:t>
            </a:r>
            <a:endParaRPr lang="es-ES" altLang="es-ES" sz="3600" b="1" u="sng">
              <a:solidFill>
                <a:srgbClr val="620F04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9F1BD8A5-3AA3-4B76-8C77-4EAB7D534A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886200" cy="2514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b="1" u="sng">
                <a:solidFill>
                  <a:srgbClr val="003366"/>
                </a:solidFill>
                <a:latin typeface="Verdana" panose="020B0604030504040204" pitchFamily="34" charset="0"/>
              </a:rPr>
              <a:t>Es una mezcla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b="1" u="sng">
                <a:solidFill>
                  <a:srgbClr val="003366"/>
                </a:solidFill>
                <a:latin typeface="Verdana" panose="020B0604030504040204" pitchFamily="34" charset="0"/>
              </a:rPr>
              <a:t>de los órdenes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b="1" u="sng">
                <a:solidFill>
                  <a:srgbClr val="003366"/>
                </a:solidFill>
                <a:latin typeface="Verdana" panose="020B0604030504040204" pitchFamily="34" charset="0"/>
              </a:rPr>
              <a:t>griegos jónico</a:t>
            </a:r>
          </a:p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b="1" u="sng">
                <a:solidFill>
                  <a:srgbClr val="003366"/>
                </a:solidFill>
                <a:latin typeface="Verdana" panose="020B0604030504040204" pitchFamily="34" charset="0"/>
              </a:rPr>
              <a:t>y corintio</a:t>
            </a:r>
            <a:endParaRPr lang="es-ES" altLang="es-ES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04466" name="Picture 18" descr="detallcompu">
            <a:extLst>
              <a:ext uri="{FF2B5EF4-FFF2-40B4-BE49-F238E27FC236}">
                <a16:creationId xmlns:a16="http://schemas.microsoft.com/office/drawing/2014/main" id="{B0F6B633-81AD-4B77-AF65-E8D02B3D03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3673475" cy="3744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856F84DD-AA8E-4F6D-A8C3-397AF4FEC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6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ARCOS Y COLUMNAS CONMEMORATIVOS</a:t>
            </a:r>
            <a:endParaRPr lang="es-ES" sz="36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813F2D4-87FD-455A-B256-4D9495C94E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3810000" cy="4876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Arco de Tito (Roma)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CF448F44-85A3-424D-BF02-14F24177EC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Arco de Septimio Severo (Roma)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45413" name="Picture 5" descr="arctit">
            <a:extLst>
              <a:ext uri="{FF2B5EF4-FFF2-40B4-BE49-F238E27FC236}">
                <a16:creationId xmlns:a16="http://schemas.microsoft.com/office/drawing/2014/main" id="{C4B75217-D41E-42DE-9C7C-DB52CE5D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6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6" descr="arcsepsev">
            <a:extLst>
              <a:ext uri="{FF2B5EF4-FFF2-40B4-BE49-F238E27FC236}">
                <a16:creationId xmlns:a16="http://schemas.microsoft.com/office/drawing/2014/main" id="{B90A53AC-897E-456C-AFE7-CE9269A4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 advAuto="0"/>
      <p:bldP spid="145412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57CBD262-95EB-4611-95F5-ED19A31FF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6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ARCOS Y COLUMNAS CONMEMORATIVOS</a:t>
            </a:r>
            <a:endParaRPr lang="es-ES" sz="36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F70EE50-B977-423A-90E6-E89B833CFD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029200" cy="4724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Arco de Constantino (Roma)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21E1450C-0C1C-4A23-967D-BD7A055626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295400"/>
            <a:ext cx="3810000" cy="5105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Columna de Marco Aurelio (Roma)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46437" name="Picture 5" descr="arcconst">
            <a:extLst>
              <a:ext uri="{FF2B5EF4-FFF2-40B4-BE49-F238E27FC236}">
                <a16:creationId xmlns:a16="http://schemas.microsoft.com/office/drawing/2014/main" id="{8526C501-7657-4710-AC0F-19AA10C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029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7" descr="columarcaur2">
            <a:extLst>
              <a:ext uri="{FF2B5EF4-FFF2-40B4-BE49-F238E27FC236}">
                <a16:creationId xmlns:a16="http://schemas.microsoft.com/office/drawing/2014/main" id="{7BF641D0-2A0B-4BDA-81E6-CFBB277F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190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 advAuto="0"/>
      <p:bldP spid="146436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130452F6-C9B5-4F66-A292-B8FE83C39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6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ARCOS Y COLUMNAS CONMEMORATIVOS</a:t>
            </a:r>
            <a:endParaRPr lang="es-ES" sz="36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8EB1542C-8628-494D-B8CC-B575AEA7E7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8100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Columna de Trajano (Roma)</a:t>
            </a:r>
            <a:endParaRPr lang="es-ES" altLang="es-ES" sz="1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147460" name="Rectangle 4">
            <a:extLst>
              <a:ext uri="{FF2B5EF4-FFF2-40B4-BE49-F238E27FC236}">
                <a16:creationId xmlns:a16="http://schemas.microsoft.com/office/drawing/2014/main" id="{4982831B-83A4-4CF0-B57C-4CCE83235A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268413"/>
            <a:ext cx="4648200" cy="4724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Detalle de la Columna de Trajano (Roma)</a:t>
            </a:r>
            <a:endParaRPr lang="es-ES" altLang="es-ES" sz="20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47461" name="Picture 5" descr="columtraj">
            <a:extLst>
              <a:ext uri="{FF2B5EF4-FFF2-40B4-BE49-F238E27FC236}">
                <a16:creationId xmlns:a16="http://schemas.microsoft.com/office/drawing/2014/main" id="{320F708C-51BC-4C66-8FD6-26C2D2D2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160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2" name="Picture 6" descr="detallcolumtraj">
            <a:extLst>
              <a:ext uri="{FF2B5EF4-FFF2-40B4-BE49-F238E27FC236}">
                <a16:creationId xmlns:a16="http://schemas.microsoft.com/office/drawing/2014/main" id="{0D8C7FDF-1D3E-4B13-8367-B80A0213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4819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0">
            <a:extLst>
              <a:ext uri="{FF2B5EF4-FFF2-40B4-BE49-F238E27FC236}">
                <a16:creationId xmlns:a16="http://schemas.microsoft.com/office/drawing/2014/main" id="{DFB50924-B17A-49A0-98E9-01CB5D31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589588"/>
            <a:ext cx="62658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 b="1" u="sng">
                <a:solidFill>
                  <a:srgbClr val="620F04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kumimoji="0" lang="es-ES" altLang="es-ES" sz="1600" b="0" u="none">
                <a:solidFill>
                  <a:schemeClr val="tx1"/>
                </a:solidFill>
              </a:rPr>
              <a:t>El emperador trajano lucho contra los Dacios entre los años 101 y 107 d.C. Y al término de las batallas mandó construir una columna de mármol de 38 metros de altura para dejar un recuerdo de sus victorias.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 advAuto="0"/>
      <p:bldP spid="147460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7DDE395-A20F-408B-9EAF-10F50A503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TEMPLOS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AAE763F-7545-45CD-9450-277F962DE6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114800" cy="5638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Construidos sobre una plataforma (</a:t>
            </a:r>
            <a:r>
              <a:rPr lang="es-ES_tradnl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podium</a:t>
            </a: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),elevada con una escalinata de acceso delante de la fachada delantera</a:t>
            </a:r>
          </a:p>
          <a:p>
            <a:pPr eaLnBrk="1" hangingPunct="1"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Cuando son </a:t>
            </a:r>
            <a:r>
              <a:rPr lang="es-ES_tradnl" sz="1800" b="1" i="1" dirty="0">
                <a:solidFill>
                  <a:srgbClr val="003366"/>
                </a:solidFill>
                <a:latin typeface="Verdana" pitchFamily="34" charset="0"/>
              </a:rPr>
              <a:t>perípteros</a:t>
            </a: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 (con columnas alrededor) las columnas están </a:t>
            </a:r>
            <a:r>
              <a:rPr lang="es-ES_tradnl" sz="1800" b="1" dirty="0" err="1">
                <a:solidFill>
                  <a:srgbClr val="003366"/>
                </a:solidFill>
                <a:latin typeface="Verdana" pitchFamily="34" charset="0"/>
              </a:rPr>
              <a:t>semiempotradas</a:t>
            </a: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, generalmente.</a:t>
            </a:r>
          </a:p>
          <a:p>
            <a:pPr eaLnBrk="1" hangingPunct="1"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El orden más frecuente es el corintio. </a:t>
            </a:r>
          </a:p>
          <a:p>
            <a:pPr eaLnBrk="1" hangingPunct="1"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Suelen ser de planta rectangular, aunque también los hay de planta circular con columnas alrededor.</a:t>
            </a:r>
            <a:endParaRPr lang="es-ES" sz="18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ü"/>
              <a:defRPr/>
            </a:pPr>
            <a:endParaRPr lang="es-ES_tradnl" sz="18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95242" name="Rectangle 10">
            <a:extLst>
              <a:ext uri="{FF2B5EF4-FFF2-40B4-BE49-F238E27FC236}">
                <a16:creationId xmlns:a16="http://schemas.microsoft.com/office/drawing/2014/main" id="{6A007129-2B1C-4FEC-A208-5DCAF8DA0C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143000"/>
            <a:ext cx="3810000" cy="46482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Templo de la “Fortuna Viril” (Roma)</a:t>
            </a:r>
            <a:endParaRPr lang="es-ES" altLang="es-ES" sz="1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95243" name="Picture 11" descr="fortunvir2">
            <a:extLst>
              <a:ext uri="{FF2B5EF4-FFF2-40B4-BE49-F238E27FC236}">
                <a16:creationId xmlns:a16="http://schemas.microsoft.com/office/drawing/2014/main" id="{299A4900-B435-467F-BA9A-15E2B6E4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4" name="Rectangle 12">
            <a:extLst>
              <a:ext uri="{FF2B5EF4-FFF2-40B4-BE49-F238E27FC236}">
                <a16:creationId xmlns:a16="http://schemas.microsoft.com/office/drawing/2014/main" id="{82FD5748-0843-4106-8E0E-E8B1A351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143000"/>
            <a:ext cx="42672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 build="p" autoUpdateAnimBg="0" advAuto="0"/>
      <p:bldP spid="952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00C218C2-9A41-4EB4-BE26-FD2E327CE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TEMPLOS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6CA2B7F-16C4-4655-ADCB-7E151F5421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Templo de Diana (Mérida)</a:t>
            </a:r>
            <a:endParaRPr lang="es-ES" altLang="es-ES" sz="1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A9DC1ED2-278C-42D5-BDDC-888559E579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Templo llamado la “Maisón Carrée (Nimes- Francia-)</a:t>
            </a:r>
            <a:endParaRPr lang="es-ES" altLang="es-ES" sz="1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51557" name="Picture 5" descr="templo">
            <a:extLst>
              <a:ext uri="{FF2B5EF4-FFF2-40B4-BE49-F238E27FC236}">
                <a16:creationId xmlns:a16="http://schemas.microsoft.com/office/drawing/2014/main" id="{E7A1DB9E-DE5F-4C99-8A2B-89489A1B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114800" cy="31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 descr="maisocarr">
            <a:extLst>
              <a:ext uri="{FF2B5EF4-FFF2-40B4-BE49-F238E27FC236}">
                <a16:creationId xmlns:a16="http://schemas.microsoft.com/office/drawing/2014/main" id="{F8CC83A6-EDE0-4410-B4D1-531BBED5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autoUpdateAnimBg="0" advAuto="0"/>
      <p:bldP spid="151556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730275DA-7D6E-4347-857B-2597B31A9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394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TEMPLOS</a:t>
            </a:r>
            <a:endParaRPr lang="es-ES" sz="40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FD01AE3-4A38-4003-A3C8-9ABCA0DA28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953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 dirty="0">
                <a:solidFill>
                  <a:srgbClr val="002060"/>
                </a:solidFill>
                <a:latin typeface="Verdana" panose="020B0604030504040204" pitchFamily="34" charset="0"/>
              </a:rPr>
              <a:t>Templo de “</a:t>
            </a:r>
            <a:r>
              <a:rPr lang="es-ES_tradnl" altLang="es-ES" sz="1800" b="1" u="sng" dirty="0" err="1">
                <a:solidFill>
                  <a:srgbClr val="002060"/>
                </a:solidFill>
                <a:latin typeface="Verdana" panose="020B0604030504040204" pitchFamily="34" charset="0"/>
              </a:rPr>
              <a:t>Leptis</a:t>
            </a:r>
            <a:r>
              <a:rPr lang="es-ES_tradnl" altLang="es-ES" sz="1800" b="1" u="sng" dirty="0">
                <a:solidFill>
                  <a:srgbClr val="002060"/>
                </a:solidFill>
                <a:latin typeface="Verdana" panose="020B0604030504040204" pitchFamily="34" charset="0"/>
              </a:rPr>
              <a:t> Magna” (Libia)</a:t>
            </a:r>
            <a:endParaRPr lang="es-ES" altLang="es-ES" sz="1800" b="1" u="sng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C72DDEBF-6A5D-45DC-AB80-1BC5B95858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143000"/>
            <a:ext cx="3810000" cy="4953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Templo de Vesta (Roma)</a:t>
            </a:r>
            <a:endParaRPr lang="es-ES" altLang="es-ES" sz="1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152581" name="Picture 5" descr="templovictoriaauscomp">
            <a:hlinkClick r:id="rId2" action="ppaction://hlinkpres?slideindex=34&amp;slidetitle=ORDEN COMPUESTO"/>
            <a:extLst>
              <a:ext uri="{FF2B5EF4-FFF2-40B4-BE49-F238E27FC236}">
                <a16:creationId xmlns:a16="http://schemas.microsoft.com/office/drawing/2014/main" id="{CFCBD844-AAAB-458B-9FB3-4D75E965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91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6" descr="templvesta">
            <a:extLst>
              <a:ext uri="{FF2B5EF4-FFF2-40B4-BE49-F238E27FC236}">
                <a16:creationId xmlns:a16="http://schemas.microsoft.com/office/drawing/2014/main" id="{E0027D21-08C8-4BA7-967F-632540C1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 advAuto="0"/>
      <p:bldP spid="152580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193B125-D931-4B90-A4FB-D6CFFE190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TEMPLOS</a:t>
            </a:r>
            <a:endParaRPr lang="es-ES" sz="40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974DC15-40B9-450C-A099-C94A4C5538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3810000" cy="49530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Dibujo del alzado del Panteón Roma)</a:t>
            </a:r>
            <a:endParaRPr lang="es-ES" altLang="es-ES"/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481AD9CB-901F-497C-B2CC-3190A4B30BA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4419600" cy="48006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003366"/>
                </a:solidFill>
                <a:latin typeface="Verdana" panose="020B0604030504040204" pitchFamily="34" charset="0"/>
              </a:rPr>
              <a:t>Portada del Panteón (Roma)</a:t>
            </a:r>
            <a:endParaRPr lang="es-ES" altLang="es-ES"/>
          </a:p>
        </p:txBody>
      </p:sp>
      <p:pic>
        <p:nvPicPr>
          <p:cNvPr id="154629" name="Picture 5" descr="panteónalz">
            <a:extLst>
              <a:ext uri="{FF2B5EF4-FFF2-40B4-BE49-F238E27FC236}">
                <a16:creationId xmlns:a16="http://schemas.microsoft.com/office/drawing/2014/main" id="{C14FE2A0-529B-42CB-8390-BE93AC95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6" descr="panteónporta">
            <a:extLst>
              <a:ext uri="{FF2B5EF4-FFF2-40B4-BE49-F238E27FC236}">
                <a16:creationId xmlns:a16="http://schemas.microsoft.com/office/drawing/2014/main" id="{41182E33-C492-4DC9-9D6A-FF31FFD3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59" y="1877218"/>
            <a:ext cx="48768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 advAuto="0"/>
      <p:bldP spid="154628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A6617B1-83B3-4341-8268-9427A0FFD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TEMPLOS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EB56947-632A-4410-9C5D-0F0EA88D5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>
                <a:solidFill>
                  <a:srgbClr val="003366"/>
                </a:solidFill>
                <a:latin typeface="Verdana" panose="020B0604030504040204" pitchFamily="34" charset="0"/>
              </a:rPr>
              <a:t>Vista del interior del Panteón (Roma)</a:t>
            </a:r>
            <a:endParaRPr lang="es-ES" altLang="es-ES"/>
          </a:p>
        </p:txBody>
      </p:sp>
      <p:pic>
        <p:nvPicPr>
          <p:cNvPr id="155653" name="Picture 5" descr="panteón">
            <a:extLst>
              <a:ext uri="{FF2B5EF4-FFF2-40B4-BE49-F238E27FC236}">
                <a16:creationId xmlns:a16="http://schemas.microsoft.com/office/drawing/2014/main" id="{1DC4E82C-FA4E-47D0-AA7A-EE237C34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atacumba">
            <a:extLst>
              <a:ext uri="{FF2B5EF4-FFF2-40B4-BE49-F238E27FC236}">
                <a16:creationId xmlns:a16="http://schemas.microsoft.com/office/drawing/2014/main" id="{4C368B09-A36A-457D-8484-039BA2FC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0732"/>
            <a:ext cx="4246562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30ABF5D-F09F-417E-A701-0DE21BB74F10}"/>
              </a:ext>
            </a:extLst>
          </p:cNvPr>
          <p:cNvSpPr txBox="1">
            <a:spLocks noChangeArrowheads="1"/>
          </p:cNvSpPr>
          <p:nvPr/>
        </p:nvSpPr>
        <p:spPr>
          <a:xfrm>
            <a:off x="504825" y="136818"/>
            <a:ext cx="7772400" cy="6998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_tradnl" sz="4000" b="1" u="sng" kern="0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CATACUMBAS</a:t>
            </a:r>
            <a:endParaRPr lang="es-ES" sz="4000" b="1" u="sng" kern="0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45480"/>
      </p:ext>
    </p:extLst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foro romano">
            <a:extLst>
              <a:ext uri="{FF2B5EF4-FFF2-40B4-BE49-F238E27FC236}">
                <a16:creationId xmlns:a16="http://schemas.microsoft.com/office/drawing/2014/main" id="{5A46E72D-43B8-4688-B0B2-69B7ADAA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980728"/>
            <a:ext cx="7561262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Text Box 6">
            <a:extLst>
              <a:ext uri="{FF2B5EF4-FFF2-40B4-BE49-F238E27FC236}">
                <a16:creationId xmlns:a16="http://schemas.microsoft.com/office/drawing/2014/main" id="{AFF0E037-B683-4495-AA48-53EB2D9CE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092825"/>
            <a:ext cx="1782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s-ES" sz="1500" dirty="0">
                <a:solidFill>
                  <a:schemeClr val="bg1"/>
                </a:solidFill>
              </a:rPr>
              <a:t>   El  Foro Romano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63E4E8-F6A5-47EF-AF2C-483C4AA31EC4}"/>
              </a:ext>
            </a:extLst>
          </p:cNvPr>
          <p:cNvSpPr txBox="1">
            <a:spLocks noChangeArrowheads="1"/>
          </p:cNvSpPr>
          <p:nvPr/>
        </p:nvSpPr>
        <p:spPr>
          <a:xfrm>
            <a:off x="679450" y="21419"/>
            <a:ext cx="7772400" cy="7818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_tradnl" sz="4000" b="1" u="sng" kern="0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FORO</a:t>
            </a:r>
            <a:endParaRPr lang="es-ES" sz="4000" b="1" u="sng" kern="0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56158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>
            <a:extLst>
              <a:ext uri="{FF2B5EF4-FFF2-40B4-BE49-F238E27FC236}">
                <a16:creationId xmlns:a16="http://schemas.microsoft.com/office/drawing/2014/main" id="{D7F0B68A-D44F-4B4F-95D2-6ED3E5319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582588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PUENTES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1BEAC67E-F136-402A-974A-F45B5CC26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838200"/>
            <a:ext cx="8568952" cy="6019800"/>
          </a:xfrm>
        </p:spPr>
        <p:txBody>
          <a:bodyPr/>
          <a:lstStyle/>
          <a:p>
            <a:pPr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Grandes construcciones exigidas por las calzadas para poder atravesar los ríos.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Generalmente construidos con arcos de medio punto.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En la mayoría de los casos los pilares tienen tajamares, para evitar su derrumbamiento por las crecidas, así como otros arcos más pequeños como aliviaderos.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8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_tradnl" sz="1600" b="1" dirty="0">
              <a:solidFill>
                <a:srgbClr val="003366"/>
              </a:solidFill>
              <a:latin typeface="Verdana" pitchFamily="34" charset="0"/>
            </a:endParaRP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r>
              <a:rPr lang="es-ES_tradnl" sz="1600" b="1" dirty="0">
                <a:solidFill>
                  <a:srgbClr val="003366"/>
                </a:solidFill>
                <a:latin typeface="Verdana" pitchFamily="34" charset="0"/>
              </a:rPr>
              <a:t>Aquí podemos observar</a:t>
            </a: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s-ES_tradnl" sz="18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 puente romano de Mérida</a:t>
            </a:r>
            <a:r>
              <a:rPr lang="es-ES_tradnl" sz="1800" b="1" dirty="0">
                <a:solidFill>
                  <a:srgbClr val="003366"/>
                </a:solidFill>
                <a:latin typeface="Verdana" pitchFamily="34" charset="0"/>
              </a:rPr>
              <a:t>, </a:t>
            </a:r>
            <a:r>
              <a:rPr lang="es-ES_tradnl" sz="1600" b="1" dirty="0">
                <a:solidFill>
                  <a:srgbClr val="003366"/>
                </a:solidFill>
                <a:latin typeface="Verdana" pitchFamily="34" charset="0"/>
              </a:rPr>
              <a:t>sobre el Guadiana, el más largo de la península (792 m.). </a:t>
            </a:r>
          </a:p>
          <a:p>
            <a:pPr eaLnBrk="1" hangingPunct="1">
              <a:buClr>
                <a:srgbClr val="003366"/>
              </a:buClr>
              <a:buFont typeface="Wingdings" pitchFamily="2" charset="2"/>
              <a:buNone/>
              <a:defRPr/>
            </a:pPr>
            <a:endParaRPr lang="es-ES" sz="1600" b="1" dirty="0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83979" name="Picture 11" descr="puente">
            <a:extLst>
              <a:ext uri="{FF2B5EF4-FFF2-40B4-BE49-F238E27FC236}">
                <a16:creationId xmlns:a16="http://schemas.microsoft.com/office/drawing/2014/main" id="{F66B2D5A-3C9A-4395-A719-044DAFA03F5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804" y="2852936"/>
            <a:ext cx="77724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6E4DAAC-F9F3-450B-9320-99839C49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s-ES" altLang="es-ES" sz="2200" u="none">
                <a:solidFill>
                  <a:srgbClr val="002060"/>
                </a:solidFill>
              </a:rPr>
              <a:t>La basílica estaba destinada a impartir justicia y a realizar algunas 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s-ES" altLang="es-ES" sz="2200" u="none">
                <a:solidFill>
                  <a:srgbClr val="002060"/>
                </a:solidFill>
              </a:rPr>
              <a:t>transacciones comerciales.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s-ES" altLang="es-ES" sz="2200" u="none">
                <a:solidFill>
                  <a:srgbClr val="002060"/>
                </a:solidFill>
              </a:rPr>
              <a:t>Era rectangular, con 3 o 5 naves y con techo plano</a:t>
            </a:r>
          </a:p>
        </p:txBody>
      </p:sp>
      <p:pic>
        <p:nvPicPr>
          <p:cNvPr id="109573" name="Picture 5" descr="21">
            <a:extLst>
              <a:ext uri="{FF2B5EF4-FFF2-40B4-BE49-F238E27FC236}">
                <a16:creationId xmlns:a16="http://schemas.microsoft.com/office/drawing/2014/main" id="{D91BFA9F-AC04-4EE5-80AE-AE7D03F4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1419" b="2127"/>
          <a:stretch>
            <a:fillRect/>
          </a:stretch>
        </p:blipFill>
        <p:spPr bwMode="auto">
          <a:xfrm>
            <a:off x="1691680" y="1035293"/>
            <a:ext cx="5975350" cy="44656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3071568-520F-49DD-B985-C45143EEF06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043"/>
            <a:ext cx="77724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s-ES_tradnl" sz="4000" b="1" u="sng" kern="0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BASÍLICAS</a:t>
            </a:r>
            <a:endParaRPr lang="es-ES" sz="4000" b="1" u="sng" kern="0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91492"/>
      </p:ext>
    </p:extLst>
  </p:cSld>
  <p:clrMapOvr>
    <a:masterClrMapping/>
  </p:clrMapOvr>
  <p:transition>
    <p:cover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>
            <a:extLst>
              <a:ext uri="{FF2B5EF4-FFF2-40B4-BE49-F238E27FC236}">
                <a16:creationId xmlns:a16="http://schemas.microsoft.com/office/drawing/2014/main" id="{8F2035AA-3FF2-45DB-A6B7-46E357CE2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  <a:t>Escultura</a:t>
            </a:r>
            <a:b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</a:br>
            <a:r>
              <a:rPr lang="es-ES_tradnl" sz="60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-Wide-Normal" pitchFamily="2" charset="0"/>
              </a:rPr>
              <a:t>romana</a:t>
            </a:r>
            <a:endParaRPr lang="es-ES" sz="60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in-Wide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augustoescultura">
            <a:extLst>
              <a:ext uri="{FF2B5EF4-FFF2-40B4-BE49-F238E27FC236}">
                <a16:creationId xmlns:a16="http://schemas.microsoft.com/office/drawing/2014/main" id="{65A38265-D111-4B18-8F84-95E9244F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3751262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7" name="Text Box 7">
            <a:extLst>
              <a:ext uri="{FF2B5EF4-FFF2-40B4-BE49-F238E27FC236}">
                <a16:creationId xmlns:a16="http://schemas.microsoft.com/office/drawing/2014/main" id="{4A7DE423-88A3-429D-9323-1B75BB49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237288"/>
            <a:ext cx="1881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altLang="es-ES" sz="1500">
                <a:solidFill>
                  <a:schemeClr val="bg1"/>
                </a:solidFill>
              </a:rPr>
              <a:t>Emperador Augusto</a:t>
            </a:r>
          </a:p>
        </p:txBody>
      </p:sp>
    </p:spTree>
    <p:extLst>
      <p:ext uri="{BB962C8B-B14F-4D97-AF65-F5344CB8AC3E}">
        <p14:creationId xmlns:p14="http://schemas.microsoft.com/office/powerpoint/2010/main" val="951821514"/>
      </p:ext>
    </p:extLst>
  </p:cSld>
  <p:clrMapOvr>
    <a:masterClrMapping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764CE3A9-40E8-4E2F-822F-583E3DA825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4138" y="15922"/>
            <a:ext cx="3962400" cy="82079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Puente romano de Salamanca</a:t>
            </a:r>
            <a:endParaRPr lang="es-ES" altLang="es-ES" sz="2000" b="1" u="sng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BA51485D-429B-471F-A786-059D33CCE9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046538" y="15922"/>
            <a:ext cx="5091870" cy="75436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 dirty="0">
                <a:solidFill>
                  <a:srgbClr val="003366"/>
                </a:solidFill>
                <a:latin typeface="Verdana" panose="020B0604030504040204" pitchFamily="34" charset="0"/>
              </a:rPr>
              <a:t>Puente/Acueducto de Gard (Francia)</a:t>
            </a:r>
            <a:endParaRPr lang="es-ES" altLang="es-ES" sz="2000" b="1" u="sng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96262" name="Picture 6" descr="puensalam">
            <a:extLst>
              <a:ext uri="{FF2B5EF4-FFF2-40B4-BE49-F238E27FC236}">
                <a16:creationId xmlns:a16="http://schemas.microsoft.com/office/drawing/2014/main" id="{09F08230-9094-4460-AA0D-FB118124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36712"/>
            <a:ext cx="3894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gard2">
            <a:extLst>
              <a:ext uri="{FF2B5EF4-FFF2-40B4-BE49-F238E27FC236}">
                <a16:creationId xmlns:a16="http://schemas.microsoft.com/office/drawing/2014/main" id="{87F0387B-5EC7-4F54-9422-B1414CC4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46" y="701722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lcantara">
            <a:extLst>
              <a:ext uri="{FF2B5EF4-FFF2-40B4-BE49-F238E27FC236}">
                <a16:creationId xmlns:a16="http://schemas.microsoft.com/office/drawing/2014/main" id="{135139C4-61EF-45C5-8B12-33DCEF0F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1" y="3421360"/>
            <a:ext cx="4671683" cy="34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03CB5BC1-D426-446F-A9FC-7045E0CFC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005" y="5456490"/>
            <a:ext cx="2734072" cy="8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000" b="1" u="sng" kern="0" dirty="0">
                <a:solidFill>
                  <a:srgbClr val="003366"/>
                </a:solidFill>
                <a:latin typeface="Verdana" panose="020B0604030504040204" pitchFamily="34" charset="0"/>
              </a:rPr>
              <a:t>Puente romano de Alcántara</a:t>
            </a:r>
            <a:endParaRPr lang="es-ES" altLang="es-ES" sz="2000" b="1" u="sng" kern="0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 advAuto="0"/>
      <p:bldP spid="96261" grpId="0" build="p" autoUpdateAnimBg="0" advAuto="0"/>
      <p:bldP spid="1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617A59E-C04F-4020-BF98-3CF8C331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116" y="5661025"/>
            <a:ext cx="9144000" cy="1196975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Symbol" panose="05050102010706020507" pitchFamily="18" charset="2"/>
              <a:buNone/>
            </a:pPr>
            <a:r>
              <a:rPr lang="es-ES" altLang="es-ES" sz="2000" dirty="0">
                <a:solidFill>
                  <a:srgbClr val="002060"/>
                </a:solidFill>
              </a:rPr>
              <a:t>Red de calzadas que comunicaban todo el imperio</a:t>
            </a:r>
            <a:endParaRPr lang="es-MX" altLang="es-ES" sz="2000" dirty="0">
              <a:solidFill>
                <a:srgbClr val="002060"/>
              </a:solidFill>
            </a:endParaRPr>
          </a:p>
          <a:p>
            <a:pPr algn="ctr">
              <a:buFont typeface="Symbol" panose="05050102010706020507" pitchFamily="18" charset="2"/>
              <a:buNone/>
            </a:pPr>
            <a:endParaRPr lang="es-ES" altLang="es-ES" sz="2000" dirty="0">
              <a:solidFill>
                <a:srgbClr val="002060"/>
              </a:solidFill>
            </a:endParaRP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D3AD8B42-E8D8-4038-AFAC-9B9041270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5213350"/>
            <a:ext cx="298831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altLang="es-ES" sz="1500">
                <a:solidFill>
                  <a:schemeClr val="tx1"/>
                </a:solidFill>
              </a:rPr>
              <a:t>Estructura de una calzada</a:t>
            </a:r>
          </a:p>
        </p:txBody>
      </p:sp>
      <p:pic>
        <p:nvPicPr>
          <p:cNvPr id="93193" name="Picture 9" descr="Calzada_romana_const1">
            <a:extLst>
              <a:ext uri="{FF2B5EF4-FFF2-40B4-BE49-F238E27FC236}">
                <a16:creationId xmlns:a16="http://schemas.microsoft.com/office/drawing/2014/main" id="{96CAFDAA-2895-48AA-9F40-AFDD04A5E0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975350" cy="484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59271"/>
      </p:ext>
    </p:extLst>
  </p:cSld>
  <p:clrMapOvr>
    <a:masterClrMapping/>
  </p:clrMapOvr>
  <p:transition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A48C6E9-2F6C-4D62-A23C-C38E2296D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ACUEDUCTOS</a:t>
            </a:r>
            <a:endParaRPr lang="es-ES" sz="40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BFE2C84-69A5-4E79-AF75-BB15553EB5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66800"/>
            <a:ext cx="8856984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1800" b="1" dirty="0">
                <a:solidFill>
                  <a:srgbClr val="003366"/>
                </a:solidFill>
                <a:latin typeface="Verdana" panose="020B0604030504040204" pitchFamily="34" charset="0"/>
              </a:rPr>
              <a:t>Construcciones para hacer llegar el agua desde los manantiales o embalses hasta las ciudades.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1800" b="1" dirty="0">
                <a:solidFill>
                  <a:srgbClr val="003366"/>
                </a:solidFill>
                <a:latin typeface="Verdana" panose="020B0604030504040204" pitchFamily="34" charset="0"/>
              </a:rPr>
              <a:t>Eran conducciones o tuberías de plomo sostenidas por arcos de piedra ( generalmente dos o tres arcadas).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s-ES_tradnl" altLang="es-ES" sz="1800" b="1" dirty="0">
                <a:solidFill>
                  <a:srgbClr val="003366"/>
                </a:solidFill>
                <a:latin typeface="Verdana" panose="020B0604030504040204" pitchFamily="34" charset="0"/>
              </a:rPr>
              <a:t>El agua se recogía en unas torres y después se canalizaba por toda la ciudad.</a:t>
            </a: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endParaRPr lang="es-ES_tradnl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66"/>
              </a:buClr>
              <a:buFont typeface="Wingdings" panose="05000000000000000000" pitchFamily="2" charset="2"/>
              <a:buNone/>
            </a:pPr>
            <a:r>
              <a:rPr lang="es-ES_tradnl" altLang="es-ES" sz="1800" b="1" dirty="0">
                <a:solidFill>
                  <a:srgbClr val="003366"/>
                </a:solidFill>
                <a:latin typeface="Verdana" panose="020B0604030504040204" pitchFamily="34" charset="0"/>
              </a:rPr>
              <a:t>      En la imagen acueducto llamado de “Los Milagros” en Mérida.</a:t>
            </a:r>
            <a:endParaRPr lang="es-ES" altLang="es-ES" sz="1800" b="1" dirty="0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87047" name="Picture 7" descr="milagros">
            <a:extLst>
              <a:ext uri="{FF2B5EF4-FFF2-40B4-BE49-F238E27FC236}">
                <a16:creationId xmlns:a16="http://schemas.microsoft.com/office/drawing/2014/main" id="{F7A44D35-EF39-4E67-AFA5-ACE79908390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24" y="3048000"/>
            <a:ext cx="7772400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1A175EF-63D0-42A5-A316-E1ADD8B86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81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4000" b="1" u="sng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ACUEDUCTOS</a:t>
            </a:r>
            <a:endParaRPr lang="es-ES" sz="3200" b="1" u="sng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7302" name="Rectangle 22">
            <a:extLst>
              <a:ext uri="{FF2B5EF4-FFF2-40B4-BE49-F238E27FC236}">
                <a16:creationId xmlns:a16="http://schemas.microsoft.com/office/drawing/2014/main" id="{92887821-043B-4333-8A3F-E624CEAA4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2800" b="1" u="sng">
                <a:solidFill>
                  <a:srgbClr val="003366"/>
                </a:solidFill>
                <a:latin typeface="Verdana" panose="020B0604030504040204" pitchFamily="34" charset="0"/>
              </a:rPr>
              <a:t>El acueducto de Segovia</a:t>
            </a:r>
            <a:endParaRPr lang="es-ES" altLang="es-ES" sz="2800" b="1" u="sng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97304" name="Picture 24" descr="acudseg">
            <a:extLst>
              <a:ext uri="{FF2B5EF4-FFF2-40B4-BE49-F238E27FC236}">
                <a16:creationId xmlns:a16="http://schemas.microsoft.com/office/drawing/2014/main" id="{75A6AA1D-C6D7-450F-894F-6E5F202B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4196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6" name="Picture 26" descr="acueseg">
            <a:extLst>
              <a:ext uri="{FF2B5EF4-FFF2-40B4-BE49-F238E27FC236}">
                <a16:creationId xmlns:a16="http://schemas.microsoft.com/office/drawing/2014/main" id="{17D811BA-91FF-49DC-AB18-5F6F1B17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576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FB7FBEC8-845A-4104-8B02-3FE24F5D9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sz="3200" b="1" u="sng" dirty="0">
                <a:solidFill>
                  <a:srgbClr val="620F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OTRAS OBRAS HIDRÁULICAS</a:t>
            </a:r>
            <a:endParaRPr lang="es-ES" sz="3200" b="1" u="sng" dirty="0">
              <a:solidFill>
                <a:srgbClr val="620F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258AAB4-9B06-47B6-8AB4-0E1875462D0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>
                <a:solidFill>
                  <a:srgbClr val="620F04"/>
                </a:solidFill>
                <a:latin typeface="Verdana" panose="020B0604030504040204" pitchFamily="34" charset="0"/>
              </a:rPr>
              <a:t>Embalse de Cornalvo</a:t>
            </a:r>
            <a:endParaRPr lang="es-ES" altLang="es-ES" sz="1800" b="1" u="sng">
              <a:solidFill>
                <a:srgbClr val="620F04"/>
              </a:solidFill>
              <a:latin typeface="Verdana" panose="020B0604030504040204" pitchFamily="34" charset="0"/>
            </a:endParaRPr>
          </a:p>
        </p:txBody>
      </p:sp>
      <p:sp>
        <p:nvSpPr>
          <p:cNvPr id="161799" name="Rectangle 7">
            <a:extLst>
              <a:ext uri="{FF2B5EF4-FFF2-40B4-BE49-F238E27FC236}">
                <a16:creationId xmlns:a16="http://schemas.microsoft.com/office/drawing/2014/main" id="{1F0112FE-4CEE-4D71-858E-34CB5A85783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2113"/>
            <a:ext cx="3810000" cy="4114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s-ES_tradnl" altLang="es-ES" sz="1800" b="1" u="sng" dirty="0">
                <a:solidFill>
                  <a:srgbClr val="620F04"/>
                </a:solidFill>
                <a:latin typeface="Verdana" panose="020B0604030504040204" pitchFamily="34" charset="0"/>
              </a:rPr>
              <a:t>Embalse de Proserpina</a:t>
            </a:r>
            <a:endParaRPr lang="es-ES" altLang="es-ES" sz="1800" b="1" u="sng" dirty="0">
              <a:solidFill>
                <a:srgbClr val="620F04"/>
              </a:solidFill>
              <a:latin typeface="Verdana" panose="020B0604030504040204" pitchFamily="34" charset="0"/>
            </a:endParaRPr>
          </a:p>
        </p:txBody>
      </p:sp>
      <p:pic>
        <p:nvPicPr>
          <p:cNvPr id="161800" name="Picture 8" descr="corna_a[1]">
            <a:extLst>
              <a:ext uri="{FF2B5EF4-FFF2-40B4-BE49-F238E27FC236}">
                <a16:creationId xmlns:a16="http://schemas.microsoft.com/office/drawing/2014/main" id="{1D0C1EA8-4C8B-4CF0-AA56-1C46BCBD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4599"/>
            <a:ext cx="4100264" cy="28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1" name="Picture 9" descr="proserpina_a[1]">
            <a:extLst>
              <a:ext uri="{FF2B5EF4-FFF2-40B4-BE49-F238E27FC236}">
                <a16:creationId xmlns:a16="http://schemas.microsoft.com/office/drawing/2014/main" id="{859DA703-02BA-445D-AA5C-9DC17653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399"/>
            <a:ext cx="2609800" cy="335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  <p:bldP spid="161799" grpId="0" build="p" autoUpdateAnimBg="0"/>
    </p:bldLst>
  </p:timing>
</p:sld>
</file>

<file path=ppt/theme/theme1.xml><?xml version="1.0" encoding="utf-8"?>
<a:theme xmlns:a="http://schemas.openxmlformats.org/drawingml/2006/main" name="BONANZA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800000"/>
      </a:hlink>
      <a:folHlink>
        <a:srgbClr val="660033"/>
      </a:folHlink>
    </a:clrScheme>
    <a:fontScheme name="BONANZ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§"/>
          <a:tabLst/>
          <a:defRPr kumimoji="1" lang="en-US" sz="2800" b="1" i="0" u="sng" strike="noStrike" cap="none" normalizeH="0" baseline="0" smtClean="0">
            <a:ln>
              <a:noFill/>
            </a:ln>
            <a:solidFill>
              <a:srgbClr val="620F0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§"/>
          <a:tabLst/>
          <a:defRPr kumimoji="1" lang="en-US" sz="2800" b="1" i="0" u="sng" strike="noStrike" cap="none" normalizeH="0" baseline="0" smtClean="0">
            <a:ln>
              <a:noFill/>
            </a:ln>
            <a:solidFill>
              <a:srgbClr val="620F0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BONANZA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ANZA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ANZ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ANZA 4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FFCCCC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FFE2E2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presentaciones\BONANZA.POT</Template>
  <TotalTime>1471</TotalTime>
  <Words>1103</Words>
  <Application>Microsoft Office PowerPoint</Application>
  <PresentationFormat>Presentación en pantalla (4:3)</PresentationFormat>
  <Paragraphs>151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Latin-Wide-Normal</vt:lpstr>
      <vt:lpstr>Monotype Sorts</vt:lpstr>
      <vt:lpstr>Symbol</vt:lpstr>
      <vt:lpstr>Times New Roman</vt:lpstr>
      <vt:lpstr>Verdana</vt:lpstr>
      <vt:lpstr>Wingdings</vt:lpstr>
      <vt:lpstr>BONANZA</vt:lpstr>
      <vt:lpstr>Arquitectura romana</vt:lpstr>
      <vt:lpstr>CARACTERÍSTICAS</vt:lpstr>
      <vt:lpstr>ORDEN COMPUESTO</vt:lpstr>
      <vt:lpstr>PUENTES</vt:lpstr>
      <vt:lpstr>Presentación de PowerPoint</vt:lpstr>
      <vt:lpstr>Presentación de PowerPoint</vt:lpstr>
      <vt:lpstr>ACUEDUCTOS</vt:lpstr>
      <vt:lpstr>ACUEDUCTOS</vt:lpstr>
      <vt:lpstr>OTRAS OBRAS HIDRÁULICAS</vt:lpstr>
      <vt:lpstr>Presentación de PowerPoint</vt:lpstr>
      <vt:lpstr>Presentación de PowerPoint</vt:lpstr>
      <vt:lpstr>Presentación de PowerPoint</vt:lpstr>
      <vt:lpstr>Presentación de PowerPoint</vt:lpstr>
      <vt:lpstr>TEATROS</vt:lpstr>
      <vt:lpstr>TEATROS</vt:lpstr>
      <vt:lpstr>TEATROS</vt:lpstr>
      <vt:lpstr>Presentación de PowerPoint</vt:lpstr>
      <vt:lpstr>A veces, el graderío ocupaba la ladera de un monte.</vt:lpstr>
      <vt:lpstr>ANFITEATROS</vt:lpstr>
      <vt:lpstr>ANFITEATROS</vt:lpstr>
      <vt:lpstr>ANFITEATROS</vt:lpstr>
      <vt:lpstr>ANFITEATROS</vt:lpstr>
      <vt:lpstr>Presentación de PowerPoint</vt:lpstr>
      <vt:lpstr>Presentación de PowerPoint</vt:lpstr>
      <vt:lpstr>CIRCOS</vt:lpstr>
      <vt:lpstr>Presentación de PowerPoint</vt:lpstr>
      <vt:lpstr>Presentación de PowerPoint</vt:lpstr>
      <vt:lpstr>Presentación de PowerPoint</vt:lpstr>
      <vt:lpstr>ARCOS Y COLUMNAS CONMEMORATIVOS</vt:lpstr>
      <vt:lpstr>ARCOS Y COLUMNAS CONMEMORATIVOS</vt:lpstr>
      <vt:lpstr>ARCOS Y COLUMNAS CONMEMORATIVOS</vt:lpstr>
      <vt:lpstr>ARCOS Y COLUMNAS CONMEMORATIVOS</vt:lpstr>
      <vt:lpstr>TEMPLOS</vt:lpstr>
      <vt:lpstr>TEMPLOS</vt:lpstr>
      <vt:lpstr>TEMPLOS</vt:lpstr>
      <vt:lpstr>TEMPLOS</vt:lpstr>
      <vt:lpstr>TEMPLOS</vt:lpstr>
      <vt:lpstr>Presentación de PowerPoint</vt:lpstr>
      <vt:lpstr>Presentación de PowerPoint</vt:lpstr>
      <vt:lpstr>Presentación de PowerPoint</vt:lpstr>
      <vt:lpstr>Escultura romana</vt:lpstr>
      <vt:lpstr>Presentación de PowerPoint</vt:lpstr>
    </vt:vector>
  </TitlesOfParts>
  <Company>Coria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GRIEGO</dc:title>
  <dc:creator>Mario del Rio</dc:creator>
  <cp:lastModifiedBy>Berni M</cp:lastModifiedBy>
  <cp:revision>80</cp:revision>
  <dcterms:created xsi:type="dcterms:W3CDTF">2001-03-06T17:21:20Z</dcterms:created>
  <dcterms:modified xsi:type="dcterms:W3CDTF">2018-06-10T06:54:04Z</dcterms:modified>
</cp:coreProperties>
</file>