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8" r:id="rId11"/>
    <p:sldId id="280" r:id="rId12"/>
    <p:sldId id="295" r:id="rId13"/>
    <p:sldId id="296" r:id="rId14"/>
    <p:sldId id="29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A438-198D-46D7-80E3-A1A440478940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ECB9F-7AF8-4A57-B4E8-6127A8183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2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8CB25-8356-4E5F-9B33-E34083259C2F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AA435F-58FC-44E9-AD8D-B647C5A58AE1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0468C-3475-486B-87C6-0D7E7161C3E6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19B2DC-5A97-499A-842A-942C8F1500AE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C8254D-936F-4541-8249-471AE33C2AC3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82D8FC-59FC-4CE1-8336-66A053509552}" type="slidenum">
              <a:rPr lang="es-ES_tradnl" smtClean="0"/>
              <a:pPr>
                <a:defRPr/>
              </a:pPr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A663DA-C273-479A-8C4F-AB01467D19EB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3ADD2D-EDA3-4E3D-9DBB-272EFE5B4B1F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7667A-6163-4271-9498-E06E97E5B0EF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63DE1A-FA2A-4322-B555-6BA07E3DE7F7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0F5467-F2A6-4E0B-9102-11A8D28B4166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C5324-7247-406A-917B-8D8DAC65C28F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B8C52C-3EC9-484D-803F-B0DE5381D5D2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CD47AC-29A0-455D-9F66-91D3C732F66B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9E5F-08A6-4A9C-959F-E329CB68CB80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35-4DC6-487A-A5E6-C5FC99970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9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9E5F-08A6-4A9C-959F-E329CB68CB80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35-4DC6-487A-A5E6-C5FC99970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15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9E5F-08A6-4A9C-959F-E329CB68CB80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35-4DC6-487A-A5E6-C5FC99970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12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9E5F-08A6-4A9C-959F-E329CB68CB80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35-4DC6-487A-A5E6-C5FC99970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83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9E5F-08A6-4A9C-959F-E329CB68CB80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35-4DC6-487A-A5E6-C5FC99970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97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9E5F-08A6-4A9C-959F-E329CB68CB80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35-4DC6-487A-A5E6-C5FC99970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20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9E5F-08A6-4A9C-959F-E329CB68CB80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35-4DC6-487A-A5E6-C5FC99970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50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9E5F-08A6-4A9C-959F-E329CB68CB80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35-4DC6-487A-A5E6-C5FC99970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23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9E5F-08A6-4A9C-959F-E329CB68CB80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35-4DC6-487A-A5E6-C5FC99970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50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9E5F-08A6-4A9C-959F-E329CB68CB80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35-4DC6-487A-A5E6-C5FC99970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95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9E5F-08A6-4A9C-959F-E329CB68CB80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35-4DC6-487A-A5E6-C5FC99970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5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19E5F-08A6-4A9C-959F-E329CB68CB80}" type="datetimeFigureOut">
              <a:rPr lang="es-ES" smtClean="0"/>
              <a:t>21/09/2019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30935-4DC6-487A-A5E6-C5FC99970C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269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NA\Desktop\Materiales Arte\9 Arte islámico\mezquita Córdoba\7a. Interio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844" t="1353" r="7472" b="1230"/>
          <a:stretch>
            <a:fillRect/>
          </a:stretch>
        </p:blipFill>
        <p:spPr>
          <a:xfrm>
            <a:off x="-180528" y="-171400"/>
            <a:ext cx="9793088" cy="741682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661248"/>
            <a:ext cx="8229600" cy="928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8.- ARTE ISLÁMICO</a:t>
            </a:r>
            <a:endParaRPr lang="es-ES_tradnl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ANNA\Desktop\Materiales Arte\9 Arte islámico\mezquita Córdoba\7b. Interior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24544" y="0"/>
            <a:ext cx="9468544" cy="6857999"/>
          </a:xfrm>
        </p:spPr>
      </p:pic>
      <p:pic>
        <p:nvPicPr>
          <p:cNvPr id="3" name="Picture 2" descr="C:\Users\ANNA\Desktop\Materiales Arte\9 Arte islámico\mezquita Córdoba\Los%20vi1.jpg"/>
          <p:cNvPicPr>
            <a:picLocks noChangeAspect="1" noChangeArrowheads="1"/>
          </p:cNvPicPr>
          <p:nvPr/>
        </p:nvPicPr>
        <p:blipFill>
          <a:blip r:embed="rId4" cstate="print"/>
          <a:srcRect l="40031" t="600"/>
          <a:stretch>
            <a:fillRect/>
          </a:stretch>
        </p:blipFill>
        <p:spPr bwMode="auto">
          <a:xfrm>
            <a:off x="4805924" y="1961456"/>
            <a:ext cx="43380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05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ANNA\Desktop\Materiales Arte\9 Arte islámico\mezquita Córdoba\8d'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620688"/>
            <a:ext cx="8248972" cy="5425342"/>
          </a:xfrm>
        </p:spPr>
      </p:pic>
      <p:sp>
        <p:nvSpPr>
          <p:cNvPr id="4" name="3 CuadroTexto"/>
          <p:cNvSpPr txBox="1"/>
          <p:nvPr/>
        </p:nvSpPr>
        <p:spPr>
          <a:xfrm>
            <a:off x="4139952" y="6165304"/>
            <a:ext cx="10801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MIHRAB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69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C:\Users\ANNA\Desktop\Materiales Arte\9 Arte islámico\aLHAMBRA\5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t="5682"/>
          <a:stretch>
            <a:fillRect/>
          </a:stretch>
        </p:blipFill>
        <p:spPr>
          <a:xfrm>
            <a:off x="285750" y="214313"/>
            <a:ext cx="8534400" cy="6438900"/>
          </a:xfrm>
          <a:noFill/>
        </p:spPr>
      </p:pic>
    </p:spTree>
    <p:extLst>
      <p:ext uri="{BB962C8B-B14F-4D97-AF65-F5344CB8AC3E}">
        <p14:creationId xmlns:p14="http://schemas.microsoft.com/office/powerpoint/2010/main" val="39956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4" descr="C:\Users\ANNA\Desktop\Materiales Arte\9 Arte islámico\aLHAMBRA\patio-leones-alhambra-p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357188"/>
            <a:ext cx="8159750" cy="6105525"/>
          </a:xfrm>
          <a:noFill/>
        </p:spPr>
      </p:pic>
    </p:spTree>
    <p:extLst>
      <p:ext uri="{BB962C8B-B14F-4D97-AF65-F5344CB8AC3E}">
        <p14:creationId xmlns:p14="http://schemas.microsoft.com/office/powerpoint/2010/main" val="23599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C:\Users\ANNA\Desktop\Materiales Arte\9 Arte islámico\aLHAMBRA\7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3471"/>
          <a:stretch>
            <a:fillRect/>
          </a:stretch>
        </p:blipFill>
        <p:spPr>
          <a:xfrm>
            <a:off x="0" y="0"/>
            <a:ext cx="9144000" cy="6965157"/>
          </a:xfrm>
          <a:noFill/>
        </p:spPr>
      </p:pic>
    </p:spTree>
    <p:extLst>
      <p:ext uri="{BB962C8B-B14F-4D97-AF65-F5344CB8AC3E}">
        <p14:creationId xmlns:p14="http://schemas.microsoft.com/office/powerpoint/2010/main" val="17367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accent6">
                    <a:lumMod val="75000"/>
                  </a:schemeClr>
                </a:solidFill>
              </a:rPr>
              <a:t>LA EXPANSIÓN DEL ISLAM</a:t>
            </a:r>
            <a:endParaRPr lang="es-ES_tradn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7" name="Picture 2" descr="C:\Users\ANNA\Desktop\Materiales Arte\9 Arte islámico\20070717klphisuni_49_Ees_LCO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1000125"/>
            <a:ext cx="8175625" cy="5537200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79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NNA\Pictures\Egipto\Egipto 1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11752" y="3284984"/>
            <a:ext cx="2232248" cy="2976849"/>
          </a:xfrm>
          <a:prstGeom prst="rect">
            <a:avLst/>
          </a:prstGeom>
        </p:spPr>
      </p:pic>
      <p:sp>
        <p:nvSpPr>
          <p:cNvPr id="8" name="7 Marcador de texto"/>
          <p:cNvSpPr>
            <a:spLocks noGrp="1"/>
          </p:cNvSpPr>
          <p:nvPr>
            <p:ph type="body" idx="4294967295"/>
          </p:nvPr>
        </p:nvSpPr>
        <p:spPr>
          <a:xfrm>
            <a:off x="395536" y="0"/>
            <a:ext cx="2880320" cy="4046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2400" dirty="0" smtClean="0"/>
              <a:t>Austeridad exterior</a:t>
            </a:r>
            <a:endParaRPr lang="es-ES_tradnl" sz="2400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3851919" y="0"/>
            <a:ext cx="3096345" cy="4766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2400" dirty="0" smtClean="0"/>
              <a:t>Suntuosidad interior</a:t>
            </a:r>
            <a:endParaRPr lang="es-ES_tradnl" sz="2400" dirty="0"/>
          </a:p>
        </p:txBody>
      </p:sp>
      <p:pic>
        <p:nvPicPr>
          <p:cNvPr id="9221" name="Picture 2" descr="C:\Users\ANNA\Desktop\Materiales Arte\9 Arte islámico\aLHAMBRA\2c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l="2760" t="16800" r="30170"/>
          <a:stretch>
            <a:fillRect/>
          </a:stretch>
        </p:blipFill>
        <p:spPr>
          <a:xfrm>
            <a:off x="251520" y="404664"/>
            <a:ext cx="3554398" cy="2852936"/>
          </a:xfrm>
        </p:spPr>
      </p:pic>
      <p:pic>
        <p:nvPicPr>
          <p:cNvPr id="9222" name="Picture 3" descr="C:\Users\ANNA\Desktop\Materiales Arte\9 Arte islámico\aLHAMBRA\5f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 b="18582"/>
          <a:stretch>
            <a:fillRect/>
          </a:stretch>
        </p:blipFill>
        <p:spPr>
          <a:xfrm>
            <a:off x="4139952" y="404664"/>
            <a:ext cx="2531690" cy="2808312"/>
          </a:xfrm>
        </p:spPr>
      </p:pic>
      <p:pic>
        <p:nvPicPr>
          <p:cNvPr id="11" name="Picture 2" descr="C:\Users\ANNA\Pictures\Egipto\Egipto 14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876256" y="404665"/>
            <a:ext cx="2123728" cy="2831638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020272" y="2348880"/>
            <a:ext cx="1853952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1400" dirty="0" smtClean="0"/>
              <a:t>ARCO APUNTADO.</a:t>
            </a:r>
            <a:br>
              <a:rPr lang="es-ES_tradnl" sz="1400" dirty="0" smtClean="0"/>
            </a:br>
            <a:r>
              <a:rPr lang="es-ES_tradnl" sz="1400" dirty="0" smtClean="0"/>
              <a:t>Mezquita de  al-</a:t>
            </a:r>
            <a:r>
              <a:rPr lang="es-ES_tradnl" sz="1400" dirty="0" err="1" smtClean="0"/>
              <a:t>Rifá</a:t>
            </a:r>
            <a:r>
              <a:rPr lang="es-ES_tradnl" sz="1400" dirty="0" smtClean="0"/>
              <a:t>.</a:t>
            </a:r>
            <a:br>
              <a:rPr lang="es-ES_tradnl" sz="1400" dirty="0" smtClean="0"/>
            </a:br>
            <a:r>
              <a:rPr lang="es-ES_tradnl" sz="1400" dirty="0" smtClean="0"/>
              <a:t>El Cairo</a:t>
            </a:r>
            <a:endParaRPr lang="es-ES" sz="1400" dirty="0"/>
          </a:p>
        </p:txBody>
      </p:sp>
      <p:sp>
        <p:nvSpPr>
          <p:cNvPr id="14" name="13 Rectángulo"/>
          <p:cNvSpPr/>
          <p:nvPr/>
        </p:nvSpPr>
        <p:spPr>
          <a:xfrm>
            <a:off x="6948264" y="5903893"/>
            <a:ext cx="1896737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 smtClean="0"/>
              <a:t>ARCO TUMIDO: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 smtClean="0"/>
              <a:t>Apuntado de herradura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 smtClean="0"/>
              <a:t>Mezquita Al </a:t>
            </a:r>
            <a:r>
              <a:rPr lang="es-ES_tradnl" sz="1400" dirty="0" err="1" smtClean="0"/>
              <a:t>Ghuri</a:t>
            </a:r>
            <a:r>
              <a:rPr lang="es-ES_tradnl" sz="1400" dirty="0" smtClean="0"/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 smtClean="0"/>
              <a:t>El </a:t>
            </a:r>
            <a:r>
              <a:rPr lang="es-ES_tradnl" sz="1400" dirty="0"/>
              <a:t>Cairo. Siglo IX</a:t>
            </a:r>
          </a:p>
        </p:txBody>
      </p:sp>
      <p:pic>
        <p:nvPicPr>
          <p:cNvPr id="15" name="Picture 2" descr="C:\Users\ANNA\Desktop\Materiales Arte\9 Arte islámico\mezquita Córdoba\Cordoba_mihra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95536" y="3284984"/>
            <a:ext cx="2304256" cy="3072899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395536" y="5934670"/>
            <a:ext cx="237626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dirty="0" smtClean="0"/>
              <a:t>ARCO DE HERRADURA.</a:t>
            </a:r>
            <a:br>
              <a:rPr lang="es-ES_tradnl" dirty="0" smtClean="0"/>
            </a:br>
            <a:r>
              <a:rPr lang="es-ES_tradnl" dirty="0" smtClean="0"/>
              <a:t>Mihrab Mezquita de</a:t>
            </a:r>
            <a:br>
              <a:rPr lang="es-ES_tradnl" dirty="0" smtClean="0"/>
            </a:br>
            <a:r>
              <a:rPr lang="es-ES_tradnl" dirty="0" smtClean="0"/>
              <a:t>Córdoba</a:t>
            </a:r>
            <a:endParaRPr lang="es-ES" dirty="0"/>
          </a:p>
        </p:txBody>
      </p:sp>
      <p:pic>
        <p:nvPicPr>
          <p:cNvPr id="18" name="Picture 2" descr="C:\Users\ANNA\Desktop\Materiales Arte\9 Arte islámico\mezquita Córdoba\makSURA AMPL AL HAKEMmzc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275856" y="3429000"/>
            <a:ext cx="3387069" cy="2742794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3923928" y="5934670"/>
            <a:ext cx="230425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dirty="0" smtClean="0"/>
              <a:t>ARCOS LOBULADOS</a:t>
            </a:r>
          </a:p>
          <a:p>
            <a:r>
              <a:rPr lang="es-ES_tradnl" dirty="0" smtClean="0">
                <a:latin typeface="+mn-lt"/>
                <a:cs typeface="+mn-cs"/>
              </a:rPr>
              <a:t>Mezquita de Córdoba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46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accent6">
                    <a:lumMod val="75000"/>
                  </a:schemeClr>
                </a:solidFill>
              </a:rPr>
              <a:t>CÚPULAS</a:t>
            </a:r>
            <a:endParaRPr lang="es-ES_tradn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14 Marcador de texto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4040188" cy="639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dirty="0" smtClean="0"/>
              <a:t>De crucería califal. Córdoba</a:t>
            </a:r>
            <a:endParaRPr lang="es-ES_tradnl" dirty="0"/>
          </a:p>
        </p:txBody>
      </p:sp>
      <p:pic>
        <p:nvPicPr>
          <p:cNvPr id="18436" name="Picture 4" descr="C:\Users\ANNA\Desktop\Materiales Arte\9 Arte islámico\mezquita Córdoba\8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916832"/>
            <a:ext cx="4235885" cy="4320480"/>
          </a:xfrm>
        </p:spPr>
      </p:pic>
      <p:sp>
        <p:nvSpPr>
          <p:cNvPr id="16" name="15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4041775" cy="6397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dirty="0" smtClean="0"/>
              <a:t>Estrellada. Alhambra</a:t>
            </a:r>
            <a:endParaRPr lang="es-ES_tradnl" dirty="0"/>
          </a:p>
        </p:txBody>
      </p:sp>
      <p:pic>
        <p:nvPicPr>
          <p:cNvPr id="18438" name="Picture 2" descr="C:\Users\ANNA\Desktop\Materiales Arte\9 Arte islámico\aLHAMBRA\6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916832"/>
            <a:ext cx="4391641" cy="4320481"/>
          </a:xfrm>
        </p:spPr>
      </p:pic>
    </p:spTree>
    <p:extLst>
      <p:ext uri="{BB962C8B-B14F-4D97-AF65-F5344CB8AC3E}">
        <p14:creationId xmlns:p14="http://schemas.microsoft.com/office/powerpoint/2010/main" val="13277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64488" cy="230425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4000" dirty="0" smtClean="0">
                <a:solidFill>
                  <a:schemeClr val="accent6">
                    <a:lumMod val="75000"/>
                  </a:schemeClr>
                </a:solidFill>
              </a:rPr>
              <a:t>MOTIVOS DECORATIVOS. Horror al vacío</a:t>
            </a:r>
            <a:r>
              <a:rPr lang="es-ES_tradnl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ES_tradn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_tradnl" sz="2400" dirty="0" smtClean="0">
                <a:solidFill>
                  <a:srgbClr val="002060"/>
                </a:solidFill>
              </a:rPr>
              <a:t> caligráficos</a:t>
            </a:r>
            <a:r>
              <a:rPr lang="es-ES_tradnl" sz="2400" dirty="0">
                <a:solidFill>
                  <a:srgbClr val="002060"/>
                </a:solidFill>
              </a:rPr>
              <a:t> </a:t>
            </a:r>
            <a:r>
              <a:rPr lang="es-ES_tradnl" sz="2400" b="1" dirty="0" smtClean="0">
                <a:solidFill>
                  <a:srgbClr val="002060"/>
                </a:solidFill>
              </a:rPr>
              <a:t>(epigráficos)</a:t>
            </a:r>
            <a:r>
              <a:rPr lang="es-ES_tradnl" sz="2400" dirty="0" smtClean="0"/>
              <a:t/>
            </a:r>
            <a:br>
              <a:rPr lang="es-ES_tradnl" sz="2400" dirty="0" smtClean="0"/>
            </a:br>
            <a:r>
              <a:rPr lang="es-ES_tradnl" sz="2400" dirty="0" smtClean="0">
                <a:solidFill>
                  <a:schemeClr val="accent2">
                    <a:lumMod val="50000"/>
                  </a:schemeClr>
                </a:solidFill>
              </a:rPr>
              <a:t> vegetales</a:t>
            </a:r>
            <a:r>
              <a:rPr lang="es-ES_tradnl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_tradnl" sz="2400" b="1" dirty="0" smtClean="0">
                <a:solidFill>
                  <a:schemeClr val="accent2">
                    <a:lumMod val="50000"/>
                  </a:schemeClr>
                </a:solidFill>
              </a:rPr>
              <a:t>(ataurique)</a:t>
            </a:r>
            <a:r>
              <a:rPr lang="es-ES_tradnl" sz="2400" dirty="0" smtClean="0"/>
              <a:t/>
            </a:r>
            <a:br>
              <a:rPr lang="es-ES_tradnl" sz="2400" dirty="0" smtClean="0"/>
            </a:br>
            <a:r>
              <a:rPr lang="es-ES_tradnl" sz="2400" dirty="0" smtClean="0">
                <a:solidFill>
                  <a:srgbClr val="7030A0"/>
                </a:solidFill>
              </a:rPr>
              <a:t>geométricos</a:t>
            </a:r>
            <a:r>
              <a:rPr lang="es-ES_tradnl" sz="2400" b="1" dirty="0" smtClean="0">
                <a:solidFill>
                  <a:srgbClr val="7030A0"/>
                </a:solidFill>
              </a:rPr>
              <a:t>(arabescos)</a:t>
            </a:r>
            <a:r>
              <a:rPr lang="es-ES_tradnl" sz="2400" dirty="0" smtClean="0"/>
              <a:t/>
            </a:r>
            <a:br>
              <a:rPr lang="es-ES_tradnl" sz="2400" dirty="0" smtClean="0"/>
            </a:br>
            <a:endParaRPr lang="es-ES_tradnl" sz="2400" dirty="0"/>
          </a:p>
        </p:txBody>
      </p:sp>
      <p:pic>
        <p:nvPicPr>
          <p:cNvPr id="5" name="Picture 2" descr="C:\Users\ANNA\Pictures\Egipto\Egipto 1504.JPG"/>
          <p:cNvPicPr>
            <a:picLocks noChangeAspect="1" noChangeArrowheads="1"/>
          </p:cNvPicPr>
          <p:nvPr/>
        </p:nvPicPr>
        <p:blipFill>
          <a:blip r:embed="rId3" cstate="print"/>
          <a:srcRect l="3473" r="2719"/>
          <a:stretch>
            <a:fillRect/>
          </a:stretch>
        </p:blipFill>
        <p:spPr>
          <a:xfrm>
            <a:off x="179512" y="2060848"/>
            <a:ext cx="5400600" cy="4317573"/>
          </a:xfrm>
          <a:prstGeom prst="rect">
            <a:avLst/>
          </a:prstGeom>
        </p:spPr>
      </p:pic>
      <p:pic>
        <p:nvPicPr>
          <p:cNvPr id="6" name="Picture 2" descr="C:\Users\ANNA\Desktop\Materiales Arte\9 Arte islámico\aLHAMBRA\9.jpg"/>
          <p:cNvPicPr>
            <a:picLocks noChangeAspect="1" noChangeArrowheads="1"/>
          </p:cNvPicPr>
          <p:nvPr/>
        </p:nvPicPr>
        <p:blipFill>
          <a:blip r:embed="rId4" cstate="print"/>
          <a:srcRect t="15910"/>
          <a:stretch>
            <a:fillRect/>
          </a:stretch>
        </p:blipFill>
        <p:spPr>
          <a:xfrm>
            <a:off x="5818187" y="2132856"/>
            <a:ext cx="3325813" cy="4186312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6948264" y="1412776"/>
            <a:ext cx="138948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dirty="0" smtClean="0"/>
              <a:t>MOCÁRABES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87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4932040" y="404664"/>
            <a:ext cx="421196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 smtClean="0">
                <a:solidFill>
                  <a:schemeClr val="accent6">
                    <a:lumMod val="75000"/>
                  </a:schemeClr>
                </a:solidFill>
              </a:rPr>
              <a:t>LA MEZQUITA</a:t>
            </a:r>
            <a:endParaRPr lang="es-ES_tradnl" dirty="0" smtClean="0"/>
          </a:p>
        </p:txBody>
      </p:sp>
      <p:pic>
        <p:nvPicPr>
          <p:cNvPr id="25603" name="Picture 4" descr="C:\Users\ANNA\Desktop\Materiales Arte\9 Arte islámico\Mezquitas mundo islámico\parte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163" y="1916832"/>
            <a:ext cx="9113837" cy="4160837"/>
          </a:xfrm>
        </p:spPr>
      </p:pic>
      <p:sp>
        <p:nvSpPr>
          <p:cNvPr id="5" name="4 CuadroTexto"/>
          <p:cNvSpPr txBox="1"/>
          <p:nvPr/>
        </p:nvSpPr>
        <p:spPr>
          <a:xfrm>
            <a:off x="467544" y="6211887"/>
            <a:ext cx="82153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buFontTx/>
              <a:buAutoNum type="arabicPeriod"/>
              <a:defRPr/>
            </a:pPr>
            <a:r>
              <a:rPr lang="es-ES_tradnl" dirty="0"/>
              <a:t>Muro de la </a:t>
            </a:r>
            <a:r>
              <a:rPr lang="es-ES_tradnl" dirty="0" err="1"/>
              <a:t>Qibla</a:t>
            </a:r>
            <a:r>
              <a:rPr lang="es-ES_tradnl" dirty="0"/>
              <a:t> 2. Púlpito o </a:t>
            </a:r>
            <a:r>
              <a:rPr lang="es-ES_tradnl" i="1" dirty="0"/>
              <a:t>al Mimbar</a:t>
            </a:r>
            <a:r>
              <a:rPr lang="es-ES_tradnl" dirty="0"/>
              <a:t> 3. </a:t>
            </a:r>
            <a:r>
              <a:rPr lang="es-ES_tradnl" i="1" dirty="0"/>
              <a:t>Mihrab</a:t>
            </a:r>
          </a:p>
          <a:p>
            <a:pPr marL="342900" indent="-342900" algn="ctr">
              <a:defRPr/>
            </a:pPr>
            <a:r>
              <a:rPr lang="es-ES_tradnl" i="1" dirty="0"/>
              <a:t> </a:t>
            </a:r>
            <a:r>
              <a:rPr lang="es-ES_tradnl" dirty="0"/>
              <a:t>4. Alminar 5. </a:t>
            </a:r>
            <a:r>
              <a:rPr lang="es-ES_tradnl" i="1" dirty="0" err="1"/>
              <a:t>Haram</a:t>
            </a:r>
            <a:r>
              <a:rPr lang="es-ES_tradnl" i="1" dirty="0"/>
              <a:t> </a:t>
            </a:r>
            <a:r>
              <a:rPr lang="es-ES_tradnl" dirty="0"/>
              <a:t>6. Fuente para las abluciones o</a:t>
            </a:r>
            <a:r>
              <a:rPr lang="es-ES_tradnl" i="1" dirty="0"/>
              <a:t> </a:t>
            </a:r>
            <a:r>
              <a:rPr lang="es-ES_tradnl" i="1" dirty="0" err="1"/>
              <a:t>Sabil</a:t>
            </a:r>
            <a:r>
              <a:rPr lang="es-ES_tradnl" dirty="0"/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3528" y="404664"/>
            <a:ext cx="45720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Inspirada, según la tradición, en la casa de Mahoma en La Meca, también se observan influencias de:</a:t>
            </a:r>
          </a:p>
          <a:p>
            <a:pPr lvl="1">
              <a:defRPr/>
            </a:pPr>
            <a:r>
              <a:rPr lang="es-ES_tradnl" sz="1600" dirty="0" smtClean="0">
                <a:solidFill>
                  <a:schemeClr val="accent6">
                    <a:lumMod val="75000"/>
                  </a:schemeClr>
                </a:solidFill>
              </a:rPr>
              <a:t>La </a:t>
            </a:r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s-ES_tradnl" sz="1600" dirty="0" smtClean="0">
                <a:solidFill>
                  <a:schemeClr val="accent6">
                    <a:lumMod val="75000"/>
                  </a:schemeClr>
                </a:solidFill>
              </a:rPr>
              <a:t>asílica cristiana</a:t>
            </a:r>
            <a:endParaRPr lang="es-ES_tradnl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El </a:t>
            </a:r>
            <a:r>
              <a:rPr lang="es-ES_tradnl" sz="1600" dirty="0" smtClean="0">
                <a:solidFill>
                  <a:schemeClr val="accent6">
                    <a:lumMod val="75000"/>
                  </a:schemeClr>
                </a:solidFill>
              </a:rPr>
              <a:t>templo egipcio</a:t>
            </a:r>
            <a:endParaRPr lang="es-ES_tradn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dirty="0" smtClean="0">
                <a:solidFill>
                  <a:schemeClr val="accent6">
                    <a:lumMod val="75000"/>
                  </a:schemeClr>
                </a:solidFill>
              </a:rPr>
              <a:t>MEZQUITA DE DAMASCO</a:t>
            </a:r>
          </a:p>
        </p:txBody>
      </p:sp>
      <p:pic>
        <p:nvPicPr>
          <p:cNvPr id="28675" name="Picture 4" descr="C:\Users\ANNA\Desktop\Materiales Arte\9 Arte islámico\Mezquitas mundo islámico\damasc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200" t="15843" r="17391" b="12254"/>
          <a:stretch>
            <a:fillRect/>
          </a:stretch>
        </p:blipFill>
        <p:spPr>
          <a:xfrm>
            <a:off x="179512" y="1124744"/>
            <a:ext cx="3491880" cy="2670632"/>
          </a:xfrm>
        </p:spPr>
      </p:pic>
      <p:pic>
        <p:nvPicPr>
          <p:cNvPr id="4" name="Picture 2" descr="C:\Users\ANNA\Pictures\Siria Jordania\DSC07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101844" y="1628800"/>
            <a:ext cx="5042156" cy="3781351"/>
          </a:xfrm>
          <a:prstGeom prst="rect">
            <a:avLst/>
          </a:prstGeom>
        </p:spPr>
      </p:pic>
      <p:pic>
        <p:nvPicPr>
          <p:cNvPr id="5" name="Picture 2" descr="C:\Users\ANNA\Pictures\Siria Jordania\DSC073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9512" y="3933056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dirty="0" smtClean="0">
                <a:solidFill>
                  <a:schemeClr val="accent6">
                    <a:lumMod val="75000"/>
                  </a:schemeClr>
                </a:solidFill>
              </a:rPr>
              <a:t>PERIODO OMEYA. CÚPULA DE LA ROCA</a:t>
            </a:r>
            <a:endParaRPr lang="es-ES_tradnl" sz="3200" dirty="0"/>
          </a:p>
        </p:txBody>
      </p:sp>
      <p:pic>
        <p:nvPicPr>
          <p:cNvPr id="38915" name="Picture 2" descr="C:\Users\ANNA\Desktop\Materiales Arte\9 Arte islámico\Mezquitas mundo islámico\cupula roca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908720"/>
            <a:ext cx="4195629" cy="3007221"/>
          </a:xfrm>
        </p:spPr>
      </p:pic>
      <p:pic>
        <p:nvPicPr>
          <p:cNvPr id="4" name="Picture 2" descr="C:\Users\ANNA\Desktop\Materiales Arte\9 Arte islámico\Mezquitas mundo islámico\cupula_roc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95736" y="4004581"/>
            <a:ext cx="5256584" cy="2853419"/>
          </a:xfrm>
          <a:prstGeom prst="rect">
            <a:avLst/>
          </a:prstGeom>
        </p:spPr>
      </p:pic>
      <p:pic>
        <p:nvPicPr>
          <p:cNvPr id="5" name="Picture 2" descr="C:\Users\ANNA\Desktop\Materiales Arte\9 Arte islámico\Mezquitas mundo islámico\cupula roca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39552" y="908720"/>
            <a:ext cx="3528392" cy="298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3200" dirty="0" smtClean="0">
                <a:solidFill>
                  <a:schemeClr val="accent6">
                    <a:lumMod val="75000"/>
                  </a:schemeClr>
                </a:solidFill>
              </a:rPr>
              <a:t>PERIODO ABBASÍ. MEZQUITA DE SAMARRA</a:t>
            </a:r>
            <a:endParaRPr lang="es-ES_tradn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3011" name="Picture 2" descr="C:\Users\ANNA\Desktop\Materiales Arte\9 Arte islámico\Mezquitas mundo islámico\samarra_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5" y="1357313"/>
            <a:ext cx="5340350" cy="3114675"/>
          </a:xfrm>
        </p:spPr>
      </p:pic>
      <p:pic>
        <p:nvPicPr>
          <p:cNvPr id="43012" name="Picture 3" descr="C:\Users\ANNA\Desktop\Materiales Arte\9 Arte islámico\Mezquitas mundo islámico\samar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428750"/>
            <a:ext cx="3295650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 descr="C:\Users\ANNA\Desktop\Materiales Arte\9 Arte islámico\Mezquitas mundo islámico\minarsamad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88" y="4143375"/>
            <a:ext cx="26797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65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143</Words>
  <Application>Microsoft Office PowerPoint</Application>
  <PresentationFormat>Presentación en pantalla (4:3)</PresentationFormat>
  <Paragraphs>41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8.- ARTE ISLÁMICO</vt:lpstr>
      <vt:lpstr>LA EXPANSIÓN DEL ISLAM</vt:lpstr>
      <vt:lpstr>Presentación de PowerPoint</vt:lpstr>
      <vt:lpstr>CÚPULAS</vt:lpstr>
      <vt:lpstr>MOTIVOS DECORATIVOS. Horror al vacío  caligráficos (epigráficos)  vegetales (ataurique) geométricos(arabescos) </vt:lpstr>
      <vt:lpstr>LA MEZQUITA</vt:lpstr>
      <vt:lpstr>MEZQUITA DE DAMASCO</vt:lpstr>
      <vt:lpstr>PERIODO OMEYA. CÚPULA DE LA ROCA</vt:lpstr>
      <vt:lpstr>PERIODO ABBASÍ. MEZQUITA DE SAMARRA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8.- ARTE ISLÁMICO</dc:title>
  <dc:creator>pc</dc:creator>
  <cp:lastModifiedBy>pc</cp:lastModifiedBy>
  <cp:revision>3</cp:revision>
  <dcterms:created xsi:type="dcterms:W3CDTF">2019-09-21T20:52:40Z</dcterms:created>
  <dcterms:modified xsi:type="dcterms:W3CDTF">2019-09-21T21:06:22Z</dcterms:modified>
</cp:coreProperties>
</file>