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5" r:id="rId3"/>
    <p:sldId id="283" r:id="rId4"/>
    <p:sldId id="284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51FFE-CE15-4899-A03F-203FAF22B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9C76FC-2313-4F86-A847-EABB8EC94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B3ABAA-E8B7-4334-8B60-20FF1379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176AA6-969B-454B-AAF6-3C3B231C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9E937B-B666-466C-A1C0-04B77EE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8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5440D-83E6-42A6-9AF7-FDD8E971D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4AAD04-262C-4CC0-941C-0116F7235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CA1674-62E9-46CF-80B0-F59DBFB8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66EE4E-2660-4946-A736-BBF1266E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22D14-7A61-40F8-BF18-220185A6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07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DA43EB-9BD5-476A-AB52-8046CE9BC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D0F1E4-8A45-4F50-B533-73647575B5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AFE1C-0FEE-498F-BB56-72E897C15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782605-62C9-49F4-BF56-68C07D44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90536-1453-4873-B32F-ECD64E09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87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7FA466-4A33-447D-9845-9E3C9354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AAB6C-AB95-494E-B6DE-BA9693B8F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FC1A16-A077-43EF-8F81-78B054F0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CC9F7-D39C-4334-90E9-90C339E0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5F76-A654-487C-80D6-7541948B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5736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11FB2-4932-48E5-8DD3-351729FB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4C8AF-F27C-4521-B52C-890A86D9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C4E60F-3E6B-4D44-A0CD-C2D2738B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1F967C-6F8E-44E9-AD69-02192EF3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B78663-2311-4DE4-A348-240C289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D7ED9-7FF8-491C-8E55-0011D155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D74B6-D74A-4E81-BFCD-1F8926ACE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C90BF7-7CED-4EF2-8FD7-738E93937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8039CC-B4A9-4611-9D6C-77C2443E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178D78-DBB2-472B-B6EA-09B875E8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045AB7-F144-4F2B-B029-8EDF0156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70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D0B37-07D5-4725-A763-0A9873E6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B0ABFD-407D-49F3-A3C5-C93C6CBD5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CF277D-2C8A-41C3-8E42-F8BD69BE8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D786D6F-2746-42E5-98F8-304DF1808D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3DC7D2-28CC-432A-AC09-E70D98F5CC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E3F9B6-4767-443C-A38A-E24415B8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52CEA-EA01-4763-BBDC-279DB411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38D2B9-ABD1-41D6-900A-F2D62112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01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907F6-63BC-4B2E-890F-1A5F0035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C8AC78-CAAC-4CDF-A04F-AA13E345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862771-1E2D-4CFD-9C51-3164037C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803057-02C1-42D1-BEAD-6D2B54CD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00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E8B6B6-181A-453E-B6E7-EA70C8C3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0D9031-F6A3-4CCF-A2E2-19CB4D27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85E99C-51B9-4AF3-AA2E-E40E7241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46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8C51D-3013-49E9-B5B9-A7ACE58A1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71B73E-1D2D-4012-BA4D-6EE4FE96A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5554BB-E99B-4FFE-BFAB-65F005C58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90FB2E-26B8-47B9-809A-BC52F9FC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C9834-AEB7-4FAD-8C23-A2625CE6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795E68-94D9-43A0-B81D-4579676F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10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7A170-848F-4306-B5B1-7FC7D4B1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CC619A-B331-4DEB-BB5D-B83AF3015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FC6BA-E4C0-41A8-91E1-FAD601EA7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047596-6697-43D6-ADD0-CBF8027B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737C66-49FD-4262-81FD-B5FD3E4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863159-BED2-4A7B-A568-AE976E09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54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AECDB0-93FE-49D3-8943-C87CA218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F5BECB-AAD7-434F-A148-37CE6D8C3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F40D4-DE1F-4916-86D6-BFBBBB6BA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C08F-3875-4BF3-9E04-A74D1605682B}" type="datetimeFigureOut">
              <a:rPr lang="es-ES" smtClean="0"/>
              <a:t>21/01/2020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094B9-4728-4247-BC20-6457092FD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783D28-A441-48D5-A2C4-7362D8C0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773B4-2EA5-4CB1-9A67-78D456C496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17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FC0F46-70FD-46D4-B040-301A41709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13" y="10800"/>
            <a:ext cx="9338553" cy="6858000"/>
          </a:xfrm>
          <a:prstGeom prst="rect">
            <a:avLst/>
          </a:prstGeom>
        </p:spPr>
      </p:pic>
      <p:sp>
        <p:nvSpPr>
          <p:cNvPr id="132" name="TextShape 1"/>
          <p:cNvSpPr txBox="1"/>
          <p:nvPr/>
        </p:nvSpPr>
        <p:spPr>
          <a:xfrm>
            <a:off x="1536746" y="92585"/>
            <a:ext cx="9117787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3600" dirty="0">
                <a:solidFill>
                  <a:srgbClr val="FFFF00"/>
                </a:solidFill>
                <a:latin typeface="Calibri"/>
              </a:rPr>
              <a:t>El Arte románico. Estilo artístico internacional de Europa cristiana. Siglos XI y XII.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1524000" y="5934600"/>
            <a:ext cx="4571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Solapa 6. EL PANTOCRATOR. 
Página 106. 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793214" y="1540504"/>
            <a:ext cx="3624550" cy="42323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Comentario IDAC “Pantocrátor de Sal Clemente de </a:t>
            </a:r>
            <a:r>
              <a:rPr lang="es-ES" dirty="0" err="1">
                <a:solidFill>
                  <a:srgbClr val="000000"/>
                </a:solidFill>
                <a:latin typeface="Calibri"/>
              </a:rPr>
              <a:t>Tahull</a:t>
            </a:r>
            <a:r>
              <a:rPr lang="es-ES" dirty="0">
                <a:solidFill>
                  <a:srgbClr val="000000"/>
                </a:solidFill>
                <a:latin typeface="Calibri"/>
              </a:rPr>
              <a:t> (Lérida)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1.- INTRODUCCIÓN: Título, siglo, estilo artístico.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2.- DESCRIPCIÓN: ¿Quiénes aparecen en la escena?  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3.- ANÁLISIS: Explica si las figuras tienen proporción,  están estáticas o en movimiento, son rígidas, expresivas. Colores que se utilizan. ¿Hay perspectiva? ¿Con qué técnica se ha pintado?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4.- CONCLUSIONES: ¿Po qué te parece importante esta pintura? ¿Qué has aprendido?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176266-C911-46CB-8544-99E8173A6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957" y="1704344"/>
            <a:ext cx="4465733" cy="50462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1981200" y="18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Imágenes del románico español</a:t>
            </a:r>
            <a:endParaRPr/>
          </a:p>
        </p:txBody>
      </p:sp>
      <p:sp>
        <p:nvSpPr>
          <p:cNvPr id="159" name="CustomShape 2"/>
          <p:cNvSpPr/>
          <p:nvPr/>
        </p:nvSpPr>
        <p:spPr>
          <a:xfrm>
            <a:off x="1775640" y="1052640"/>
            <a:ext cx="871272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Descubre  4 imágenes de arte románico español, recórtalas y pégalas. No olvides indicar el pie de foto (título y siglo). 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1.- Iglesia de San Martín de Frómista. 2.- El cimborrio de la catedral de Zamora. 3.-El pórtico de la gloria de Santiago de Compostela. 4.- Pinturas del Panteón de San Isidoro de León.</a:t>
            </a:r>
            <a:endParaRPr/>
          </a:p>
        </p:txBody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7176000" y="4682880"/>
            <a:ext cx="2808000" cy="1874880"/>
          </a:xfrm>
          <a:prstGeom prst="rect">
            <a:avLst/>
          </a:prstGeom>
          <a:ln>
            <a:noFill/>
          </a:ln>
        </p:spPr>
      </p:pic>
      <p:pic>
        <p:nvPicPr>
          <p:cNvPr id="161" name="Picture 3"/>
          <p:cNvPicPr/>
          <p:nvPr/>
        </p:nvPicPr>
        <p:blipFill>
          <a:blip r:embed="rId3"/>
          <a:stretch/>
        </p:blipFill>
        <p:spPr>
          <a:xfrm>
            <a:off x="4512000" y="4682880"/>
            <a:ext cx="2533680" cy="1954800"/>
          </a:xfrm>
          <a:prstGeom prst="rect">
            <a:avLst/>
          </a:prstGeom>
          <a:ln>
            <a:noFill/>
          </a:ln>
        </p:spPr>
      </p:pic>
      <p:pic>
        <p:nvPicPr>
          <p:cNvPr id="162" name="Picture 4"/>
          <p:cNvPicPr/>
          <p:nvPr/>
        </p:nvPicPr>
        <p:blipFill>
          <a:blip r:embed="rId4"/>
          <a:stretch/>
        </p:blipFill>
        <p:spPr>
          <a:xfrm>
            <a:off x="1775640" y="2253240"/>
            <a:ext cx="3655440" cy="2562480"/>
          </a:xfrm>
          <a:prstGeom prst="rect">
            <a:avLst/>
          </a:prstGeom>
          <a:ln>
            <a:noFill/>
          </a:ln>
        </p:spPr>
      </p:pic>
      <p:pic>
        <p:nvPicPr>
          <p:cNvPr id="163" name="Picture 5"/>
          <p:cNvPicPr/>
          <p:nvPr/>
        </p:nvPicPr>
        <p:blipFill>
          <a:blip r:embed="rId5"/>
          <a:stretch/>
        </p:blipFill>
        <p:spPr>
          <a:xfrm>
            <a:off x="6132000" y="2218680"/>
            <a:ext cx="3528000" cy="228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04AC11-5E41-4B63-BD6B-2000A1F33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76"/>
          <a:stretch/>
        </p:blipFill>
        <p:spPr>
          <a:xfrm>
            <a:off x="987069" y="99152"/>
            <a:ext cx="9942362" cy="675884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91C9B4-685A-4292-92C6-08D9A7EF2A01}"/>
              </a:ext>
            </a:extLst>
          </p:cNvPr>
          <p:cNvSpPr txBox="1"/>
          <p:nvPr/>
        </p:nvSpPr>
        <p:spPr>
          <a:xfrm>
            <a:off x="220337" y="0"/>
            <a:ext cx="4397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El románico en Europa</a:t>
            </a:r>
          </a:p>
        </p:txBody>
      </p:sp>
    </p:spTree>
    <p:extLst>
      <p:ext uri="{BB962C8B-B14F-4D97-AF65-F5344CB8AC3E}">
        <p14:creationId xmlns:p14="http://schemas.microsoft.com/office/powerpoint/2010/main" val="2564380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1BAAEE-92CC-4437-8B1B-A6941B220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11" y="0"/>
            <a:ext cx="8252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0693FD9-5872-4CBF-9C4F-B5E027E1C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3"/>
          <a:stretch/>
        </p:blipFill>
        <p:spPr>
          <a:xfrm>
            <a:off x="1244906" y="216206"/>
            <a:ext cx="9938241" cy="64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8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Desplegable evaluable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4352880" y="3244320"/>
            <a:ext cx="3486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La cultura y el arte románico</a:t>
            </a:r>
            <a:endParaRPr/>
          </a:p>
        </p:txBody>
      </p:sp>
      <p:pic>
        <p:nvPicPr>
          <p:cNvPr id="142" name="Picture 2"/>
          <p:cNvPicPr/>
          <p:nvPr/>
        </p:nvPicPr>
        <p:blipFill>
          <a:blip r:embed="rId2"/>
          <a:stretch/>
        </p:blipFill>
        <p:spPr>
          <a:xfrm>
            <a:off x="2989200" y="2476440"/>
            <a:ext cx="6211440" cy="1904760"/>
          </a:xfrm>
          <a:prstGeom prst="rect">
            <a:avLst/>
          </a:prstGeom>
          <a:ln>
            <a:noFill/>
          </a:ln>
        </p:spPr>
      </p:pic>
      <p:sp>
        <p:nvSpPr>
          <p:cNvPr id="143" name="CustomShape 3"/>
          <p:cNvSpPr/>
          <p:nvPr/>
        </p:nvSpPr>
        <p:spPr>
          <a:xfrm>
            <a:off x="1919640" y="1484640"/>
            <a:ext cx="82807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Nombre……………………………………………………………………………curso……………………fecha………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-1" y="274680"/>
            <a:ext cx="12074487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dirty="0">
                <a:solidFill>
                  <a:srgbClr val="000000"/>
                </a:solidFill>
                <a:latin typeface="Calibri"/>
              </a:rPr>
              <a:t>Solapa 2.- </a:t>
            </a:r>
          </a:p>
          <a:p>
            <a:pPr algn="ctr">
              <a:lnSpc>
                <a:spcPct val="100000"/>
              </a:lnSpc>
            </a:pPr>
            <a:r>
              <a:rPr lang="es-ES" sz="3600" dirty="0">
                <a:solidFill>
                  <a:srgbClr val="000000"/>
                </a:solidFill>
                <a:latin typeface="Calibri"/>
              </a:rPr>
              <a:t>LLEGA EL ROMÁNICO POR EL CAMINO DE SANTIAGO</a:t>
            </a:r>
            <a:endParaRPr sz="3600" dirty="0"/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2711640" y="1591920"/>
            <a:ext cx="7200360" cy="252504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2351640" y="4509000"/>
            <a:ext cx="770436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Explica cuál fue el origen del camino de Santiago, por dónde cruzaba los Pirineos.  Indica las poblaciones más importantes  y a qué provincia pertenecen. (Página 78 y 79)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000" dirty="0">
                <a:solidFill>
                  <a:srgbClr val="000000"/>
                </a:solidFill>
                <a:latin typeface="Calibri"/>
              </a:rPr>
              <a:t>Solapa 3.- EL MONASTERIO MEDIEVAL</a:t>
            </a:r>
            <a:r>
              <a:rPr lang="es-ES" sz="4400" dirty="0">
                <a:solidFill>
                  <a:srgbClr val="000000"/>
                </a:solidFill>
                <a:latin typeface="Calibri"/>
              </a:rPr>
              <a:t>.  </a:t>
            </a:r>
            <a:endParaRPr dirty="0"/>
          </a:p>
        </p:txBody>
      </p:sp>
      <p:sp>
        <p:nvSpPr>
          <p:cNvPr id="148" name="CustomShape 2"/>
          <p:cNvSpPr/>
          <p:nvPr/>
        </p:nvSpPr>
        <p:spPr>
          <a:xfrm>
            <a:off x="3608400" y="6237360"/>
            <a:ext cx="4902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Señala las partes y su función, página 99</a:t>
            </a:r>
            <a:endParaRPr/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3060351" y="1236424"/>
            <a:ext cx="6365520" cy="511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Solapa 4.-
 LA ARQUITECTURA ROMÁNICA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2256960" y="5877360"/>
            <a:ext cx="792036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Localiza  las partes de la planta tras crear una leyenda (páginas 96 y 97) </a:t>
            </a: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Calibri"/>
              </a:rPr>
              <a:t>Dibuja un arco de medio punto. </a:t>
            </a:r>
            <a:endParaRPr/>
          </a:p>
        </p:txBody>
      </p:sp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2783640" y="1587600"/>
            <a:ext cx="6118560" cy="401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981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>
                <a:solidFill>
                  <a:srgbClr val="000000"/>
                </a:solidFill>
                <a:latin typeface="Calibri"/>
              </a:rPr>
              <a:t>Solapa 5. LA PORTADA ROMÁNICA. 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161122" y="5758290"/>
            <a:ext cx="4752401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Calibri"/>
              </a:rPr>
              <a:t>(Páginas 102 y  103) Resume las características de la escultura. Dibuja la portada y señala las partes.</a:t>
            </a:r>
            <a:endParaRPr dirty="0"/>
          </a:p>
        </p:txBody>
      </p:sp>
      <p:pic>
        <p:nvPicPr>
          <p:cNvPr id="155" name="Picture 2"/>
          <p:cNvPicPr/>
          <p:nvPr/>
        </p:nvPicPr>
        <p:blipFill>
          <a:blip r:embed="rId2"/>
          <a:stretch/>
        </p:blipFill>
        <p:spPr>
          <a:xfrm>
            <a:off x="346080" y="1351800"/>
            <a:ext cx="4011120" cy="4309560"/>
          </a:xfrm>
          <a:prstGeom prst="rect">
            <a:avLst/>
          </a:prstGeom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4315367-C5FE-4176-87F2-82901CBDBD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21" t="23964" r="5673" b="12721"/>
          <a:stretch/>
        </p:blipFill>
        <p:spPr>
          <a:xfrm>
            <a:off x="4630097" y="1718630"/>
            <a:ext cx="7215823" cy="39427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324</Words>
  <Application>Microsoft Office PowerPoint</Application>
  <PresentationFormat>Panorámica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 02</dc:creator>
  <cp:lastModifiedBy>Prof 02</cp:lastModifiedBy>
  <cp:revision>5</cp:revision>
  <dcterms:created xsi:type="dcterms:W3CDTF">2020-01-21T11:02:09Z</dcterms:created>
  <dcterms:modified xsi:type="dcterms:W3CDTF">2020-01-21T11:45:00Z</dcterms:modified>
</cp:coreProperties>
</file>