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257" r:id="rId3"/>
    <p:sldId id="300" r:id="rId4"/>
    <p:sldId id="259" r:id="rId5"/>
    <p:sldId id="302" r:id="rId6"/>
    <p:sldId id="305" r:id="rId7"/>
    <p:sldId id="309" r:id="rId8"/>
    <p:sldId id="303" r:id="rId9"/>
    <p:sldId id="306" r:id="rId10"/>
    <p:sldId id="313" r:id="rId11"/>
    <p:sldId id="312" r:id="rId12"/>
    <p:sldId id="261" r:id="rId13"/>
    <p:sldId id="262" r:id="rId14"/>
    <p:sldId id="263" r:id="rId15"/>
    <p:sldId id="273" r:id="rId16"/>
    <p:sldId id="277" r:id="rId17"/>
    <p:sldId id="278" r:id="rId18"/>
    <p:sldId id="314" r:id="rId19"/>
    <p:sldId id="315" r:id="rId20"/>
    <p:sldId id="280" r:id="rId21"/>
    <p:sldId id="281" r:id="rId22"/>
    <p:sldId id="282" r:id="rId23"/>
    <p:sldId id="330" r:id="rId24"/>
    <p:sldId id="283" r:id="rId25"/>
    <p:sldId id="284" r:id="rId26"/>
    <p:sldId id="316" r:id="rId27"/>
    <p:sldId id="317" r:id="rId28"/>
    <p:sldId id="325" r:id="rId29"/>
    <p:sldId id="326" r:id="rId30"/>
    <p:sldId id="327" r:id="rId31"/>
    <p:sldId id="328" r:id="rId32"/>
    <p:sldId id="318" r:id="rId33"/>
    <p:sldId id="319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321" r:id="rId42"/>
    <p:sldId id="320" r:id="rId43"/>
    <p:sldId id="329" r:id="rId44"/>
    <p:sldId id="293" r:id="rId45"/>
    <p:sldId id="294" r:id="rId46"/>
    <p:sldId id="295" r:id="rId47"/>
    <p:sldId id="296" r:id="rId48"/>
    <p:sldId id="322" r:id="rId49"/>
    <p:sldId id="297" r:id="rId50"/>
    <p:sldId id="299" r:id="rId5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7D2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EFCAE-7D91-465C-94B6-AFB50B1328AB}" type="datetimeFigureOut">
              <a:rPr lang="es-ES" smtClean="0"/>
              <a:pPr/>
              <a:t>16/02/2015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61FD4F-9A55-4770-9AA6-5D6739B9D0E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E2384C-3329-45E1-BCF4-6C3FD3C447C5}" type="slidenum">
              <a:rPr lang="es-ES"/>
              <a:pPr/>
              <a:t>2</a:t>
            </a:fld>
            <a:endParaRPr lang="es-E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5DC50E-3EF9-47CB-BA67-3D4C81209E4F}" type="slidenum">
              <a:rPr lang="es-ES"/>
              <a:pPr/>
              <a:t>21</a:t>
            </a:fld>
            <a:endParaRPr lang="es-E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A7E2DF-8764-4647-9E1D-242F0221AABA}" type="slidenum">
              <a:rPr lang="es-ES"/>
              <a:pPr/>
              <a:t>22</a:t>
            </a:fld>
            <a:endParaRPr lang="es-ES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54833C-09AE-49EA-9857-080FF60D19AC}" type="slidenum">
              <a:rPr lang="es-ES"/>
              <a:pPr/>
              <a:t>24</a:t>
            </a:fld>
            <a:endParaRPr lang="es-ES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632281-6CC5-4330-B0A7-986BE9D43EA6}" type="slidenum">
              <a:rPr lang="es-ES"/>
              <a:pPr/>
              <a:t>25</a:t>
            </a:fld>
            <a:endParaRPr lang="es-E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AB4750-15DE-4C83-A5E1-0CA097364BE3}" type="slidenum">
              <a:rPr lang="es-ES"/>
              <a:pPr/>
              <a:t>34</a:t>
            </a:fld>
            <a:endParaRPr lang="es-ES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6FF041-FA71-4B44-91BE-C4716B5C73F9}" type="slidenum">
              <a:rPr lang="es-ES"/>
              <a:pPr/>
              <a:t>35</a:t>
            </a:fld>
            <a:endParaRPr lang="es-ES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71307B-C522-48B8-966B-1E0C4FA546E0}" type="slidenum">
              <a:rPr lang="es-ES"/>
              <a:pPr/>
              <a:t>36</a:t>
            </a:fld>
            <a:endParaRPr lang="es-ES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FE17DE-02BD-4EC9-9A73-BDF5402AC114}" type="slidenum">
              <a:rPr lang="es-ES"/>
              <a:pPr/>
              <a:t>37</a:t>
            </a:fld>
            <a:endParaRPr lang="es-E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FB5C4B-E29B-4FDA-9625-50AB857C0B9B}" type="slidenum">
              <a:rPr lang="es-ES"/>
              <a:pPr/>
              <a:t>38</a:t>
            </a:fld>
            <a:endParaRPr lang="es-E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66C09F-E3FE-49A8-8C33-E7D7A169D4F4}" type="slidenum">
              <a:rPr lang="es-ES"/>
              <a:pPr/>
              <a:t>39</a:t>
            </a:fld>
            <a:endParaRPr lang="es-E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BBA26C-D674-4017-A106-6756E7E394A7}" type="slidenum">
              <a:rPr lang="es-ES"/>
              <a:pPr/>
              <a:t>4</a:t>
            </a:fld>
            <a:endParaRPr lang="es-E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F4CA14-2CA8-4FD9-97F5-BA086D2EF714}" type="slidenum">
              <a:rPr lang="es-ES"/>
              <a:pPr/>
              <a:t>40</a:t>
            </a:fld>
            <a:endParaRPr lang="es-E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612858-BFD8-4B82-971E-59CAB52463B6}" type="slidenum">
              <a:rPr lang="es-ES"/>
              <a:pPr/>
              <a:t>44</a:t>
            </a:fld>
            <a:endParaRPr lang="es-E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54840E-110D-4E7B-9B22-4022F37B709D}" type="slidenum">
              <a:rPr lang="es-ES"/>
              <a:pPr/>
              <a:t>45</a:t>
            </a:fld>
            <a:endParaRPr lang="es-ES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2C0D18-9001-4C28-84A1-D3F84DB1F0D1}" type="slidenum">
              <a:rPr lang="es-ES"/>
              <a:pPr/>
              <a:t>46</a:t>
            </a:fld>
            <a:endParaRPr lang="es-ES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73D4F2-DB2E-4BA1-95FA-70031AABBC59}" type="slidenum">
              <a:rPr lang="es-ES"/>
              <a:pPr/>
              <a:t>47</a:t>
            </a:fld>
            <a:endParaRPr lang="es-E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A6E79D-3393-42B0-8858-1885332F56C9}" type="slidenum">
              <a:rPr lang="es-ES"/>
              <a:pPr/>
              <a:t>49</a:t>
            </a:fld>
            <a:endParaRPr lang="es-ES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A140E1-E530-42A2-9761-B07915BBEE62}" type="slidenum">
              <a:rPr lang="es-ES"/>
              <a:pPr/>
              <a:t>50</a:t>
            </a:fld>
            <a:endParaRPr lang="es-E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072E4E-8E4F-4C3D-9E2D-1C0A19BDDC6D}" type="slidenum">
              <a:rPr lang="es-ES"/>
              <a:pPr/>
              <a:t>12</a:t>
            </a:fld>
            <a:endParaRPr lang="es-E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948565-5068-4EE9-8F63-53A4255906B6}" type="slidenum">
              <a:rPr lang="es-ES"/>
              <a:pPr/>
              <a:t>13</a:t>
            </a:fld>
            <a:endParaRPr lang="es-E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2B3F9E-E6D9-4098-AA66-B530C4A909C1}" type="slidenum">
              <a:rPr lang="es-ES"/>
              <a:pPr/>
              <a:t>14</a:t>
            </a:fld>
            <a:endParaRPr lang="es-E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5F95C7-C557-437A-B7A6-066841B7CF78}" type="slidenum">
              <a:rPr lang="es-ES"/>
              <a:pPr/>
              <a:t>15</a:t>
            </a:fld>
            <a:endParaRPr lang="es-E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647ED1-0EBA-4987-950E-1230ABB9EFCB}" type="slidenum">
              <a:rPr lang="es-ES"/>
              <a:pPr/>
              <a:t>16</a:t>
            </a:fld>
            <a:endParaRPr lang="es-E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CA9FF6-4E1D-4615-B642-58400FFA54BF}" type="slidenum">
              <a:rPr lang="es-ES"/>
              <a:pPr/>
              <a:t>17</a:t>
            </a:fld>
            <a:endParaRPr lang="es-E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353170-F367-4A86-82A8-0445205BE4C1}" type="slidenum">
              <a:rPr lang="es-ES"/>
              <a:pPr/>
              <a:t>20</a:t>
            </a:fld>
            <a:endParaRPr lang="es-E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FE1A7-650A-4554-B8F2-8980D164DBB0}" type="datetimeFigureOut">
              <a:rPr lang="es-ES" smtClean="0"/>
              <a:pPr/>
              <a:t>16/02/2015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0BA67-1E95-4111-A8E9-AD6D3DBADD0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FE1A7-650A-4554-B8F2-8980D164DBB0}" type="datetimeFigureOut">
              <a:rPr lang="es-ES" smtClean="0"/>
              <a:pPr/>
              <a:t>16/02/2015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0BA67-1E95-4111-A8E9-AD6D3DBADD0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FE1A7-650A-4554-B8F2-8980D164DBB0}" type="datetimeFigureOut">
              <a:rPr lang="es-ES" smtClean="0"/>
              <a:pPr/>
              <a:t>16/02/2015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0BA67-1E95-4111-A8E9-AD6D3DBADD0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FE1A7-650A-4554-B8F2-8980D164DBB0}" type="datetimeFigureOut">
              <a:rPr lang="es-ES" smtClean="0"/>
              <a:pPr/>
              <a:t>16/02/2015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0BA67-1E95-4111-A8E9-AD6D3DBADD0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FE1A7-650A-4554-B8F2-8980D164DBB0}" type="datetimeFigureOut">
              <a:rPr lang="es-ES" smtClean="0"/>
              <a:pPr/>
              <a:t>16/02/2015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0BA67-1E95-4111-A8E9-AD6D3DBADD0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FE1A7-650A-4554-B8F2-8980D164DBB0}" type="datetimeFigureOut">
              <a:rPr lang="es-ES" smtClean="0"/>
              <a:pPr/>
              <a:t>16/02/2015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0BA67-1E95-4111-A8E9-AD6D3DBADD0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FE1A7-650A-4554-B8F2-8980D164DBB0}" type="datetimeFigureOut">
              <a:rPr lang="es-ES" smtClean="0"/>
              <a:pPr/>
              <a:t>16/02/2015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0BA67-1E95-4111-A8E9-AD6D3DBADD0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FE1A7-650A-4554-B8F2-8980D164DBB0}" type="datetimeFigureOut">
              <a:rPr lang="es-ES" smtClean="0"/>
              <a:pPr/>
              <a:t>16/02/2015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0BA67-1E95-4111-A8E9-AD6D3DBADD0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FE1A7-650A-4554-B8F2-8980D164DBB0}" type="datetimeFigureOut">
              <a:rPr lang="es-ES" smtClean="0"/>
              <a:pPr/>
              <a:t>16/02/2015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0BA67-1E95-4111-A8E9-AD6D3DBADD0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FE1A7-650A-4554-B8F2-8980D164DBB0}" type="datetimeFigureOut">
              <a:rPr lang="es-ES" smtClean="0"/>
              <a:pPr/>
              <a:t>16/02/2015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0BA67-1E95-4111-A8E9-AD6D3DBADD0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FE1A7-650A-4554-B8F2-8980D164DBB0}" type="datetimeFigureOut">
              <a:rPr lang="es-ES" smtClean="0"/>
              <a:pPr/>
              <a:t>16/02/2015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0BA67-1E95-4111-A8E9-AD6D3DBADD0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7D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FE1A7-650A-4554-B8F2-8980D164DBB0}" type="datetimeFigureOut">
              <a:rPr lang="es-ES" smtClean="0"/>
              <a:pPr/>
              <a:t>16/02/2015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0BA67-1E95-4111-A8E9-AD6D3DBADD0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hyperlink" Target="mailto:guillermomendezapata@hotmail.com" TargetMode="External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0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4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http://upload.wikimedia.org/wikipedia/commons/thumb/5/50/Vidrieras_en_la_cabecera_y_crucero_sur%2C_catedral_de_Le%C3%B3n.jpg/800px-Vidrieras_en_la_cabecera_y_crucero_sur%2C_catedral_de_Le%C3%B3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58435" y="5373216"/>
            <a:ext cx="90855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10.1.- El gótico. La arquitectura</a:t>
            </a:r>
            <a:endParaRPr lang="es-E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Picture 4" descr="http://web.educastur.princast.es/proyectos/jimena/pj_leontinaai/arte/webimarte2/WEBIMAG/GOTICO/imagenes/elementos/armaz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0"/>
            <a:ext cx="660555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16738" name="Picture 2" descr="http://web.educastur.princast.es/proyectos/jimena/pj_leontinaai/arte/webimarte2/WEBIMAG/GOTICO/imagenes/elementos/arbcontr.jpg"/>
          <p:cNvPicPr>
            <a:picLocks noChangeAspect="1" noChangeArrowheads="1"/>
          </p:cNvPicPr>
          <p:nvPr/>
        </p:nvPicPr>
        <p:blipFill>
          <a:blip r:embed="rId2" cstate="print"/>
          <a:srcRect l="6471"/>
          <a:stretch>
            <a:fillRect/>
          </a:stretch>
        </p:blipFill>
        <p:spPr bwMode="auto">
          <a:xfrm>
            <a:off x="179512" y="620688"/>
            <a:ext cx="4676007" cy="5733256"/>
          </a:xfrm>
          <a:prstGeom prst="rect">
            <a:avLst/>
          </a:prstGeom>
          <a:noFill/>
        </p:spPr>
      </p:pic>
      <p:pic>
        <p:nvPicPr>
          <p:cNvPr id="4" name="Picture 6" descr="+saintdenisvidrier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548680"/>
            <a:ext cx="3587217" cy="5452095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6012160" y="6021288"/>
            <a:ext cx="2592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Aligeramiento del muro.</a:t>
            </a:r>
          </a:p>
          <a:p>
            <a:r>
              <a:rPr lang="es-ES" dirty="0" smtClean="0"/>
              <a:t>Saint Denis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8" name="Picture 6" descr="+planochart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124744"/>
            <a:ext cx="3462044" cy="4463702"/>
          </a:xfrm>
          <a:prstGeom prst="rect">
            <a:avLst/>
          </a:prstGeom>
          <a:noFill/>
        </p:spPr>
      </p:pic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1331640" y="6165304"/>
            <a:ext cx="28803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dirty="0"/>
              <a:t>Plano </a:t>
            </a:r>
            <a:r>
              <a:rPr lang="es-ES" dirty="0" smtClean="0"/>
              <a:t> Catedral de </a:t>
            </a:r>
            <a:r>
              <a:rPr lang="es-ES" dirty="0" err="1" smtClean="0"/>
              <a:t>Chartres</a:t>
            </a:r>
            <a:endParaRPr lang="es-ES" dirty="0"/>
          </a:p>
        </p:txBody>
      </p:sp>
      <p:pic>
        <p:nvPicPr>
          <p:cNvPr id="64521" name="Picture 9" descr="+Planonotredam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908720"/>
            <a:ext cx="1871811" cy="4880761"/>
          </a:xfrm>
          <a:prstGeom prst="rect">
            <a:avLst/>
          </a:prstGeom>
          <a:noFill/>
        </p:spPr>
      </p:pic>
      <p:sp>
        <p:nvSpPr>
          <p:cNvPr id="64523" name="Text Box 11"/>
          <p:cNvSpPr txBox="1">
            <a:spLocks noChangeArrowheads="1"/>
          </p:cNvSpPr>
          <p:nvPr/>
        </p:nvSpPr>
        <p:spPr bwMode="auto">
          <a:xfrm>
            <a:off x="3851920" y="1412776"/>
            <a:ext cx="13096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200" dirty="0"/>
              <a:t>Crucero</a:t>
            </a:r>
            <a:r>
              <a:rPr lang="es-ES" dirty="0"/>
              <a:t> </a:t>
            </a:r>
            <a:r>
              <a:rPr lang="es-ES" sz="1200" dirty="0"/>
              <a:t>saliente</a:t>
            </a:r>
          </a:p>
        </p:txBody>
      </p:sp>
      <p:sp>
        <p:nvSpPr>
          <p:cNvPr id="64524" name="Line 12"/>
          <p:cNvSpPr>
            <a:spLocks noChangeShapeType="1"/>
          </p:cNvSpPr>
          <p:nvPr/>
        </p:nvSpPr>
        <p:spPr bwMode="auto">
          <a:xfrm flipH="1">
            <a:off x="3779912" y="1772816"/>
            <a:ext cx="288925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525" name="Text Box 13"/>
          <p:cNvSpPr txBox="1">
            <a:spLocks noChangeArrowheads="1"/>
          </p:cNvSpPr>
          <p:nvPr/>
        </p:nvSpPr>
        <p:spPr bwMode="auto">
          <a:xfrm>
            <a:off x="7643813" y="1412776"/>
            <a:ext cx="15001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200" dirty="0"/>
              <a:t>Crucero no saliente</a:t>
            </a:r>
          </a:p>
        </p:txBody>
      </p:sp>
      <p:sp>
        <p:nvSpPr>
          <p:cNvPr id="64526" name="Line 14"/>
          <p:cNvSpPr>
            <a:spLocks noChangeShapeType="1"/>
          </p:cNvSpPr>
          <p:nvPr/>
        </p:nvSpPr>
        <p:spPr bwMode="auto">
          <a:xfrm flipH="1">
            <a:off x="6948264" y="1772816"/>
            <a:ext cx="1223963" cy="151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527" name="Text Box 15"/>
          <p:cNvSpPr txBox="1">
            <a:spLocks noChangeArrowheads="1"/>
          </p:cNvSpPr>
          <p:nvPr/>
        </p:nvSpPr>
        <p:spPr bwMode="auto">
          <a:xfrm>
            <a:off x="4140200" y="188913"/>
            <a:ext cx="9921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200"/>
              <a:t>Dpble girola</a:t>
            </a:r>
          </a:p>
        </p:txBody>
      </p:sp>
      <p:sp>
        <p:nvSpPr>
          <p:cNvPr id="64528" name="Line 16"/>
          <p:cNvSpPr>
            <a:spLocks noChangeShapeType="1"/>
          </p:cNvSpPr>
          <p:nvPr/>
        </p:nvSpPr>
        <p:spPr bwMode="auto">
          <a:xfrm flipH="1">
            <a:off x="3276600" y="476250"/>
            <a:ext cx="1150938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529" name="Line 17"/>
          <p:cNvSpPr>
            <a:spLocks noChangeShapeType="1"/>
          </p:cNvSpPr>
          <p:nvPr/>
        </p:nvSpPr>
        <p:spPr bwMode="auto">
          <a:xfrm>
            <a:off x="4932363" y="333375"/>
            <a:ext cx="1368425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4538" name="Text Box 26"/>
          <p:cNvSpPr txBox="1">
            <a:spLocks noChangeArrowheads="1"/>
          </p:cNvSpPr>
          <p:nvPr/>
        </p:nvSpPr>
        <p:spPr bwMode="auto">
          <a:xfrm>
            <a:off x="2627784" y="5661248"/>
            <a:ext cx="285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200" dirty="0"/>
              <a:t>A</a:t>
            </a:r>
          </a:p>
        </p:txBody>
      </p:sp>
      <p:sp>
        <p:nvSpPr>
          <p:cNvPr id="64539" name="Text Box 27"/>
          <p:cNvSpPr txBox="1">
            <a:spLocks noChangeArrowheads="1"/>
          </p:cNvSpPr>
          <p:nvPr/>
        </p:nvSpPr>
        <p:spPr bwMode="auto">
          <a:xfrm>
            <a:off x="467544" y="3140968"/>
            <a:ext cx="2857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200" dirty="0"/>
              <a:t>B</a:t>
            </a:r>
          </a:p>
        </p:txBody>
      </p:sp>
      <p:sp>
        <p:nvSpPr>
          <p:cNvPr id="64540" name="Text Box 28"/>
          <p:cNvSpPr txBox="1">
            <a:spLocks noChangeArrowheads="1"/>
          </p:cNvSpPr>
          <p:nvPr/>
        </p:nvSpPr>
        <p:spPr bwMode="auto">
          <a:xfrm>
            <a:off x="4355976" y="3068960"/>
            <a:ext cx="2936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200" dirty="0"/>
              <a:t>C</a:t>
            </a:r>
          </a:p>
        </p:txBody>
      </p:sp>
      <p:sp>
        <p:nvSpPr>
          <p:cNvPr id="64541" name="Text Box 29"/>
          <p:cNvSpPr txBox="1">
            <a:spLocks noChangeArrowheads="1"/>
          </p:cNvSpPr>
          <p:nvPr/>
        </p:nvSpPr>
        <p:spPr bwMode="auto">
          <a:xfrm>
            <a:off x="5292080" y="3068960"/>
            <a:ext cx="2857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200" dirty="0"/>
              <a:t>B</a:t>
            </a:r>
          </a:p>
        </p:txBody>
      </p:sp>
      <p:sp>
        <p:nvSpPr>
          <p:cNvPr id="64542" name="Text Box 30"/>
          <p:cNvSpPr txBox="1">
            <a:spLocks noChangeArrowheads="1"/>
          </p:cNvSpPr>
          <p:nvPr/>
        </p:nvSpPr>
        <p:spPr bwMode="auto">
          <a:xfrm>
            <a:off x="7234238" y="2728913"/>
            <a:ext cx="2936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200"/>
              <a:t>C</a:t>
            </a:r>
          </a:p>
        </p:txBody>
      </p:sp>
      <p:sp>
        <p:nvSpPr>
          <p:cNvPr id="64543" name="Text Box 31"/>
          <p:cNvSpPr txBox="1">
            <a:spLocks noChangeArrowheads="1"/>
          </p:cNvSpPr>
          <p:nvPr/>
        </p:nvSpPr>
        <p:spPr bwMode="auto">
          <a:xfrm>
            <a:off x="6444208" y="5805264"/>
            <a:ext cx="285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200" dirty="0"/>
              <a:t>A</a:t>
            </a:r>
          </a:p>
        </p:txBody>
      </p:sp>
      <p:sp>
        <p:nvSpPr>
          <p:cNvPr id="31" name="30 Rectángulo"/>
          <p:cNvSpPr/>
          <p:nvPr/>
        </p:nvSpPr>
        <p:spPr>
          <a:xfrm>
            <a:off x="5652120" y="6165304"/>
            <a:ext cx="2121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 smtClean="0"/>
              <a:t>Notre</a:t>
            </a:r>
            <a:r>
              <a:rPr lang="es-ES" dirty="0" smtClean="0"/>
              <a:t> Dame de París</a:t>
            </a:r>
            <a:endParaRPr lang="es-ES" dirty="0"/>
          </a:p>
        </p:txBody>
      </p:sp>
      <p:sp>
        <p:nvSpPr>
          <p:cNvPr id="32" name="31 Título"/>
          <p:cNvSpPr>
            <a:spLocks noGrp="1"/>
          </p:cNvSpPr>
          <p:nvPr>
            <p:ph type="title"/>
          </p:nvPr>
        </p:nvSpPr>
        <p:spPr>
          <a:xfrm>
            <a:off x="683568" y="0"/>
            <a:ext cx="3034680" cy="1143000"/>
          </a:xfrm>
        </p:spPr>
        <p:txBody>
          <a:bodyPr/>
          <a:lstStyle/>
          <a:p>
            <a:r>
              <a:rPr lang="es-ES" dirty="0" smtClean="0"/>
              <a:t>Plantas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6" name="Picture 6" descr="+laoninterio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60648"/>
            <a:ext cx="4248472" cy="5983348"/>
          </a:xfrm>
          <a:prstGeom prst="rect">
            <a:avLst/>
          </a:prstGeom>
          <a:noFill/>
        </p:spPr>
      </p:pic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3491880" y="6237312"/>
            <a:ext cx="2736304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dirty="0" smtClean="0"/>
              <a:t>Catedral </a:t>
            </a:r>
            <a:r>
              <a:rPr lang="es-ES" dirty="0"/>
              <a:t>de </a:t>
            </a:r>
            <a:r>
              <a:rPr lang="es-ES" dirty="0" err="1" smtClean="0"/>
              <a:t>Laon</a:t>
            </a:r>
            <a:r>
              <a:rPr lang="es-ES" dirty="0" smtClean="0"/>
              <a:t> (Francia)</a:t>
            </a:r>
            <a:endParaRPr lang="es-ES" dirty="0"/>
          </a:p>
        </p:txBody>
      </p:sp>
      <p:sp>
        <p:nvSpPr>
          <p:cNvPr id="66569" name="Text Box 9"/>
          <p:cNvSpPr txBox="1">
            <a:spLocks noChangeArrowheads="1"/>
          </p:cNvSpPr>
          <p:nvPr/>
        </p:nvSpPr>
        <p:spPr bwMode="auto">
          <a:xfrm>
            <a:off x="611560" y="4221088"/>
            <a:ext cx="9231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dirty="0"/>
              <a:t>Arcadas</a:t>
            </a:r>
          </a:p>
        </p:txBody>
      </p:sp>
      <p:sp>
        <p:nvSpPr>
          <p:cNvPr id="66571" name="Text Box 11"/>
          <p:cNvSpPr txBox="1">
            <a:spLocks noChangeArrowheads="1"/>
          </p:cNvSpPr>
          <p:nvPr/>
        </p:nvSpPr>
        <p:spPr bwMode="auto">
          <a:xfrm>
            <a:off x="611560" y="2636912"/>
            <a:ext cx="8917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dirty="0"/>
              <a:t>Tribuna</a:t>
            </a:r>
          </a:p>
        </p:txBody>
      </p:sp>
      <p:sp>
        <p:nvSpPr>
          <p:cNvPr id="66573" name="Text Box 13"/>
          <p:cNvSpPr txBox="1">
            <a:spLocks noChangeArrowheads="1"/>
          </p:cNvSpPr>
          <p:nvPr/>
        </p:nvSpPr>
        <p:spPr bwMode="auto">
          <a:xfrm>
            <a:off x="539552" y="1124744"/>
            <a:ext cx="10801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dirty="0"/>
              <a:t>Triforio</a:t>
            </a:r>
          </a:p>
        </p:txBody>
      </p:sp>
      <p:sp>
        <p:nvSpPr>
          <p:cNvPr id="66575" name="Text Box 15"/>
          <p:cNvSpPr txBox="1">
            <a:spLocks noChangeArrowheads="1"/>
          </p:cNvSpPr>
          <p:nvPr/>
        </p:nvSpPr>
        <p:spPr bwMode="auto">
          <a:xfrm>
            <a:off x="539552" y="548680"/>
            <a:ext cx="11432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dirty="0"/>
              <a:t>Claristorio</a:t>
            </a:r>
          </a:p>
        </p:txBody>
      </p:sp>
      <p:sp>
        <p:nvSpPr>
          <p:cNvPr id="16" name="15 Título"/>
          <p:cNvSpPr>
            <a:spLocks noGrp="1"/>
          </p:cNvSpPr>
          <p:nvPr>
            <p:ph type="title"/>
          </p:nvPr>
        </p:nvSpPr>
        <p:spPr>
          <a:xfrm>
            <a:off x="6613376" y="764704"/>
            <a:ext cx="2530624" cy="4104456"/>
          </a:xfrm>
        </p:spPr>
        <p:txBody>
          <a:bodyPr>
            <a:normAutofit/>
          </a:bodyPr>
          <a:lstStyle/>
          <a:p>
            <a:r>
              <a:rPr lang="es-ES" dirty="0" smtClean="0"/>
              <a:t>El alzado.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 Desarrollo en altura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5" name="Picture 7" descr="+Leon interi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836712"/>
            <a:ext cx="6984751" cy="5239064"/>
          </a:xfrm>
          <a:prstGeom prst="rect">
            <a:avLst/>
          </a:prstGeom>
          <a:noFill/>
        </p:spPr>
      </p:pic>
      <p:sp>
        <p:nvSpPr>
          <p:cNvPr id="68616" name="Text Box 8"/>
          <p:cNvSpPr txBox="1">
            <a:spLocks noChangeArrowheads="1"/>
          </p:cNvSpPr>
          <p:nvPr/>
        </p:nvSpPr>
        <p:spPr bwMode="auto">
          <a:xfrm>
            <a:off x="2987824" y="6093296"/>
            <a:ext cx="39018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dirty="0"/>
              <a:t>Desarrollo en altura </a:t>
            </a:r>
            <a:r>
              <a:rPr lang="es-ES" dirty="0" smtClean="0"/>
              <a:t>II. Catedral </a:t>
            </a:r>
            <a:r>
              <a:rPr lang="es-ES" dirty="0"/>
              <a:t>de León</a:t>
            </a:r>
          </a:p>
        </p:txBody>
      </p:sp>
      <p:sp>
        <p:nvSpPr>
          <p:cNvPr id="68617" name="Text Box 9"/>
          <p:cNvSpPr txBox="1">
            <a:spLocks noChangeArrowheads="1"/>
          </p:cNvSpPr>
          <p:nvPr/>
        </p:nvSpPr>
        <p:spPr bwMode="auto">
          <a:xfrm>
            <a:off x="315913" y="4602163"/>
            <a:ext cx="7413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200"/>
              <a:t>Arcadas</a:t>
            </a:r>
          </a:p>
        </p:txBody>
      </p:sp>
      <p:sp>
        <p:nvSpPr>
          <p:cNvPr id="68618" name="Line 10"/>
          <p:cNvSpPr>
            <a:spLocks noChangeShapeType="1"/>
          </p:cNvSpPr>
          <p:nvPr/>
        </p:nvSpPr>
        <p:spPr bwMode="auto">
          <a:xfrm>
            <a:off x="1042988" y="4797425"/>
            <a:ext cx="13684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8619" name="Text Box 11"/>
          <p:cNvSpPr txBox="1">
            <a:spLocks noChangeArrowheads="1"/>
          </p:cNvSpPr>
          <p:nvPr/>
        </p:nvSpPr>
        <p:spPr bwMode="auto">
          <a:xfrm>
            <a:off x="647700" y="3089275"/>
            <a:ext cx="6572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200"/>
              <a:t>Triforio</a:t>
            </a:r>
          </a:p>
        </p:txBody>
      </p:sp>
      <p:sp>
        <p:nvSpPr>
          <p:cNvPr id="68620" name="Line 12"/>
          <p:cNvSpPr>
            <a:spLocks noChangeShapeType="1"/>
          </p:cNvSpPr>
          <p:nvPr/>
        </p:nvSpPr>
        <p:spPr bwMode="auto">
          <a:xfrm>
            <a:off x="1331913" y="3284538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8621" name="Text Box 13"/>
          <p:cNvSpPr txBox="1">
            <a:spLocks noChangeArrowheads="1"/>
          </p:cNvSpPr>
          <p:nvPr/>
        </p:nvSpPr>
        <p:spPr bwMode="auto">
          <a:xfrm>
            <a:off x="153988" y="1628775"/>
            <a:ext cx="1449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200"/>
              <a:t>Claristorio</a:t>
            </a:r>
          </a:p>
          <a:p>
            <a:r>
              <a:rPr lang="es-ES" sz="1200"/>
              <a:t>(más desarrollado)</a:t>
            </a:r>
          </a:p>
        </p:txBody>
      </p:sp>
      <p:sp>
        <p:nvSpPr>
          <p:cNvPr id="68622" name="Line 14"/>
          <p:cNvSpPr>
            <a:spLocks noChangeShapeType="1"/>
          </p:cNvSpPr>
          <p:nvPr/>
        </p:nvSpPr>
        <p:spPr bwMode="auto">
          <a:xfrm>
            <a:off x="1331913" y="1844675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2" name="Picture 6" descr="+tracerí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628800"/>
            <a:ext cx="1956640" cy="4248472"/>
          </a:xfrm>
          <a:prstGeom prst="rect">
            <a:avLst/>
          </a:prstGeom>
          <a:noFill/>
        </p:spPr>
      </p:pic>
      <p:sp>
        <p:nvSpPr>
          <p:cNvPr id="91143" name="Text Box 7"/>
          <p:cNvSpPr txBox="1">
            <a:spLocks noChangeArrowheads="1"/>
          </p:cNvSpPr>
          <p:nvPr/>
        </p:nvSpPr>
        <p:spPr bwMode="auto">
          <a:xfrm>
            <a:off x="683568" y="6309320"/>
            <a:ext cx="1708150" cy="3667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dirty="0"/>
              <a:t>Tracería gótica</a:t>
            </a:r>
          </a:p>
        </p:txBody>
      </p:sp>
      <p:pic>
        <p:nvPicPr>
          <p:cNvPr id="8" name="Picture 6" descr="+rosetonnotredam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700808"/>
            <a:ext cx="3456519" cy="4162690"/>
          </a:xfrm>
          <a:prstGeom prst="rect">
            <a:avLst/>
          </a:prstGeom>
          <a:noFill/>
        </p:spPr>
      </p:pic>
      <p:sp>
        <p:nvSpPr>
          <p:cNvPr id="9" name="8 Rectángulo"/>
          <p:cNvSpPr/>
          <p:nvPr/>
        </p:nvSpPr>
        <p:spPr>
          <a:xfrm>
            <a:off x="6444208" y="6309320"/>
            <a:ext cx="94910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dirty="0" smtClean="0"/>
              <a:t>Rosetón</a:t>
            </a:r>
            <a:endParaRPr lang="es-ES" dirty="0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2483768" y="188640"/>
            <a:ext cx="6264696" cy="1143000"/>
          </a:xfrm>
        </p:spPr>
        <p:txBody>
          <a:bodyPr/>
          <a:lstStyle/>
          <a:p>
            <a:r>
              <a:rPr lang="es-ES" dirty="0" smtClean="0"/>
              <a:t>Elementos decorativos</a:t>
            </a:r>
            <a:endParaRPr lang="es-ES" dirty="0"/>
          </a:p>
        </p:txBody>
      </p:sp>
      <p:pic>
        <p:nvPicPr>
          <p:cNvPr id="66564" name="Picture 4" descr="http://rogeliocarballo.com/wp-content/uploads/2014/04/04_1-Ventanal.jpg"/>
          <p:cNvPicPr>
            <a:picLocks noChangeAspect="1" noChangeArrowheads="1"/>
          </p:cNvPicPr>
          <p:nvPr/>
        </p:nvPicPr>
        <p:blipFill>
          <a:blip r:embed="rId5" cstate="print"/>
          <a:srcRect l="15758" t="15330" r="5452" b="8020"/>
          <a:stretch>
            <a:fillRect/>
          </a:stretch>
        </p:blipFill>
        <p:spPr bwMode="auto">
          <a:xfrm>
            <a:off x="2339752" y="1700808"/>
            <a:ext cx="3037428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5" name="Picture 5" descr="corre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550" y="6381750"/>
            <a:ext cx="152400" cy="152400"/>
          </a:xfrm>
          <a:prstGeom prst="rect">
            <a:avLst/>
          </a:prstGeom>
          <a:noFill/>
        </p:spPr>
      </p:pic>
      <p:pic>
        <p:nvPicPr>
          <p:cNvPr id="97286" name="Picture 6" descr="+gargol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836712"/>
            <a:ext cx="2390595" cy="2500188"/>
          </a:xfrm>
          <a:prstGeom prst="rect">
            <a:avLst/>
          </a:prstGeom>
          <a:noFill/>
        </p:spPr>
      </p:pic>
      <p:pic>
        <p:nvPicPr>
          <p:cNvPr id="97287" name="Picture 7" descr="+gargola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764704"/>
            <a:ext cx="1800200" cy="2556599"/>
          </a:xfrm>
          <a:prstGeom prst="rect">
            <a:avLst/>
          </a:prstGeom>
          <a:noFill/>
        </p:spPr>
      </p:pic>
      <p:sp>
        <p:nvSpPr>
          <p:cNvPr id="97288" name="Text Box 8"/>
          <p:cNvSpPr txBox="1">
            <a:spLocks noChangeArrowheads="1"/>
          </p:cNvSpPr>
          <p:nvPr/>
        </p:nvSpPr>
        <p:spPr bwMode="auto">
          <a:xfrm>
            <a:off x="5724128" y="3501008"/>
            <a:ext cx="2490041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dirty="0" smtClean="0"/>
              <a:t>Gárgolas de </a:t>
            </a:r>
            <a:r>
              <a:rPr lang="es-ES" dirty="0" err="1" smtClean="0"/>
              <a:t>Notre</a:t>
            </a:r>
            <a:r>
              <a:rPr lang="es-ES" dirty="0" smtClean="0"/>
              <a:t> Dame</a:t>
            </a:r>
            <a:endParaRPr lang="es-ES" dirty="0"/>
          </a:p>
        </p:txBody>
      </p:sp>
      <p:pic>
        <p:nvPicPr>
          <p:cNvPr id="54274" name="Picture 2" descr="Basilica-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4149080"/>
            <a:ext cx="3255679" cy="2448272"/>
          </a:xfrm>
          <a:prstGeom prst="rect">
            <a:avLst/>
          </a:prstGeom>
          <a:noFill/>
        </p:spPr>
      </p:pic>
      <p:pic>
        <p:nvPicPr>
          <p:cNvPr id="54276" name="Picture 4" descr="Basilica-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764704"/>
            <a:ext cx="3970113" cy="5824765"/>
          </a:xfrm>
          <a:prstGeom prst="rect">
            <a:avLst/>
          </a:prstGeom>
          <a:noFill/>
        </p:spPr>
      </p:pic>
      <p:sp>
        <p:nvSpPr>
          <p:cNvPr id="11" name="10 CuadroTexto"/>
          <p:cNvSpPr txBox="1"/>
          <p:nvPr/>
        </p:nvSpPr>
        <p:spPr>
          <a:xfrm>
            <a:off x="4139952" y="5877272"/>
            <a:ext cx="162416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dirty="0" smtClean="0"/>
              <a:t>Colmenar Viejo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4" name="Picture 6" descr="+catedralBarcelo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88640"/>
            <a:ext cx="5117164" cy="6399973"/>
          </a:xfrm>
          <a:prstGeom prst="rect">
            <a:avLst/>
          </a:prstGeom>
          <a:noFill/>
        </p:spPr>
      </p:pic>
      <p:sp>
        <p:nvSpPr>
          <p:cNvPr id="99335" name="Text Box 7"/>
          <p:cNvSpPr txBox="1">
            <a:spLocks noChangeArrowheads="1"/>
          </p:cNvSpPr>
          <p:nvPr/>
        </p:nvSpPr>
        <p:spPr bwMode="auto">
          <a:xfrm>
            <a:off x="3707904" y="6488668"/>
            <a:ext cx="3162469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dirty="0" smtClean="0"/>
              <a:t>Remates. Catedral </a:t>
            </a:r>
            <a:r>
              <a:rPr lang="es-ES" dirty="0"/>
              <a:t>de Barcelona</a:t>
            </a:r>
          </a:p>
        </p:txBody>
      </p:sp>
      <p:sp>
        <p:nvSpPr>
          <p:cNvPr id="99336" name="Text Box 8"/>
          <p:cNvSpPr txBox="1">
            <a:spLocks noChangeArrowheads="1"/>
          </p:cNvSpPr>
          <p:nvPr/>
        </p:nvSpPr>
        <p:spPr bwMode="auto">
          <a:xfrm>
            <a:off x="1403648" y="3861048"/>
            <a:ext cx="7159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200" dirty="0"/>
              <a:t>Gablete</a:t>
            </a:r>
          </a:p>
        </p:txBody>
      </p:sp>
      <p:sp>
        <p:nvSpPr>
          <p:cNvPr id="99337" name="Line 9"/>
          <p:cNvSpPr>
            <a:spLocks noChangeShapeType="1"/>
          </p:cNvSpPr>
          <p:nvPr/>
        </p:nvSpPr>
        <p:spPr bwMode="auto">
          <a:xfrm>
            <a:off x="2339752" y="3933056"/>
            <a:ext cx="252095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99338" name="Text Box 10"/>
          <p:cNvSpPr txBox="1">
            <a:spLocks noChangeArrowheads="1"/>
          </p:cNvSpPr>
          <p:nvPr/>
        </p:nvSpPr>
        <p:spPr bwMode="auto">
          <a:xfrm>
            <a:off x="1187624" y="1052736"/>
            <a:ext cx="900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200" dirty="0"/>
              <a:t>Chapiteles</a:t>
            </a:r>
          </a:p>
          <a:p>
            <a:r>
              <a:rPr lang="es-ES" sz="1200" dirty="0"/>
              <a:t>Y agujas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upload.wikimedia.org/wikipedia/commons/thumb/6/6d/Basilique_Saint-Denis_01.jpg/300px-Basilique_Saint-Denis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3888432" cy="5184576"/>
          </a:xfrm>
          <a:prstGeom prst="rect">
            <a:avLst/>
          </a:prstGeom>
          <a:noFill/>
        </p:spPr>
      </p:pic>
      <p:pic>
        <p:nvPicPr>
          <p:cNvPr id="19460" name="Picture 4" descr="http://upload.wikimedia.org/wikipedia/commons/2/2c/Saint-Denis_-_Basilique_-_Ext%C3%A9rieur_fa%C3%A7ade_ouest.JPG"/>
          <p:cNvPicPr>
            <a:picLocks noChangeAspect="1" noChangeArrowheads="1"/>
          </p:cNvPicPr>
          <p:nvPr/>
        </p:nvPicPr>
        <p:blipFill>
          <a:blip r:embed="rId3" cstate="print"/>
          <a:srcRect b="7857"/>
          <a:stretch>
            <a:fillRect/>
          </a:stretch>
        </p:blipFill>
        <p:spPr bwMode="auto">
          <a:xfrm>
            <a:off x="4427984" y="1196752"/>
            <a:ext cx="4104456" cy="5042617"/>
          </a:xfrm>
          <a:prstGeom prst="rect">
            <a:avLst/>
          </a:prstGeom>
          <a:noFill/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Evolución. El gótico inicial, s.XII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899592" y="6309320"/>
            <a:ext cx="741682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dirty="0" smtClean="0"/>
              <a:t>Abadía de Saint Denis en París, obra del abad </a:t>
            </a:r>
            <a:r>
              <a:rPr lang="es-ES" dirty="0" err="1" smtClean="0"/>
              <a:t>Suger</a:t>
            </a:r>
            <a:r>
              <a:rPr lang="es-ES" dirty="0" smtClean="0"/>
              <a:t>, se construyó hacia 1144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83970" name="Picture 2" descr="http://upload.wikimedia.org/wikipedia/commons/thumb/0/0e/Transept_sud_de_la_cath%C3%A9drale.JPG/640px-Transept_sud_de_la_cath%C3%A9dra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4392488" cy="5854363"/>
          </a:xfrm>
          <a:prstGeom prst="rect">
            <a:avLst/>
          </a:prstGeom>
          <a:noFill/>
        </p:spPr>
      </p:pic>
      <p:pic>
        <p:nvPicPr>
          <p:cNvPr id="83972" name="Picture 4" descr="http://upload.wikimedia.org/wikipedia/commons/1/18/Plan.cathedrale.Sen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32656"/>
            <a:ext cx="3898839" cy="5976664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539552" y="6309320"/>
            <a:ext cx="803502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dirty="0" smtClean="0"/>
              <a:t>La </a:t>
            </a:r>
            <a:r>
              <a:rPr lang="es-ES" b="1" dirty="0" smtClean="0"/>
              <a:t>catedral de </a:t>
            </a:r>
            <a:r>
              <a:rPr lang="es-ES" b="1" dirty="0" err="1" smtClean="0"/>
              <a:t>Sens</a:t>
            </a:r>
            <a:r>
              <a:rPr lang="es-ES" b="1" dirty="0" smtClean="0"/>
              <a:t> (Borgoña), </a:t>
            </a:r>
            <a:r>
              <a:rPr lang="es-ES" dirty="0" smtClean="0"/>
              <a:t>se inició en el año 1140, catedral gótica más antigua</a:t>
            </a:r>
            <a:r>
              <a:rPr lang="es-ES" b="1" dirty="0" smtClean="0"/>
              <a:t>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CONTEXTO HISTÓRICO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0" y="1052736"/>
            <a:ext cx="1944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 smtClean="0"/>
          </a:p>
          <a:p>
            <a:endParaRPr lang="es-ES" dirty="0"/>
          </a:p>
        </p:txBody>
      </p:sp>
      <p:pic>
        <p:nvPicPr>
          <p:cNvPr id="93186" name="Picture 2" descr="http://4.bp.blogspot.com/-X9mgPgtjbFI/UOg_s43o96I/AAAAAAAAZgA/4sqy_fjLwxs/s640/Ciudad+Mediev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836712"/>
            <a:ext cx="7543002" cy="5138671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0" y="5949280"/>
            <a:ext cx="9144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dirty="0" smtClean="0"/>
              <a:t>Es el arte cristiano internacional europeo de la  Baja Edad Media, con diferencias regionales.</a:t>
            </a:r>
          </a:p>
          <a:p>
            <a:r>
              <a:rPr lang="es-ES" dirty="0" smtClean="0"/>
              <a:t>Se vincula con el desarrollo económico, político y cultural del momento y el auge de la ciudad.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764704"/>
            <a:ext cx="1907704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dirty="0" smtClean="0"/>
              <a:t>Se desarrolla en Europa desde la segunda mitad del siglo XII hasta ya bien entrado el siglo XVI.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2" name="Picture 6" descr="+la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196752"/>
            <a:ext cx="3456384" cy="4896544"/>
          </a:xfrm>
          <a:prstGeom prst="rect">
            <a:avLst/>
          </a:prstGeom>
          <a:noFill/>
        </p:spPr>
      </p:pic>
      <p:pic>
        <p:nvPicPr>
          <p:cNvPr id="101383" name="Picture 7" descr="+notredamefacad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3980" y="1340768"/>
            <a:ext cx="3786456" cy="4752528"/>
          </a:xfrm>
          <a:prstGeom prst="rect">
            <a:avLst/>
          </a:prstGeom>
          <a:noFill/>
        </p:spPr>
      </p:pic>
      <p:sp>
        <p:nvSpPr>
          <p:cNvPr id="101384" name="Text Box 8"/>
          <p:cNvSpPr txBox="1">
            <a:spLocks noChangeArrowheads="1"/>
          </p:cNvSpPr>
          <p:nvPr/>
        </p:nvSpPr>
        <p:spPr bwMode="auto">
          <a:xfrm>
            <a:off x="1403648" y="6237312"/>
            <a:ext cx="1936750" cy="3667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dirty="0"/>
              <a:t>Catedral de </a:t>
            </a:r>
            <a:r>
              <a:rPr lang="es-ES" dirty="0" err="1"/>
              <a:t>Laon</a:t>
            </a:r>
            <a:endParaRPr lang="es-ES" dirty="0"/>
          </a:p>
        </p:txBody>
      </p:sp>
      <p:sp>
        <p:nvSpPr>
          <p:cNvPr id="101385" name="Text Box 9"/>
          <p:cNvSpPr txBox="1">
            <a:spLocks noChangeArrowheads="1"/>
          </p:cNvSpPr>
          <p:nvPr/>
        </p:nvSpPr>
        <p:spPr bwMode="auto">
          <a:xfrm>
            <a:off x="5220072" y="6237312"/>
            <a:ext cx="3321050" cy="3667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dirty="0"/>
              <a:t>Catedral de </a:t>
            </a:r>
            <a:r>
              <a:rPr lang="es-ES" dirty="0" err="1"/>
              <a:t>Notre</a:t>
            </a:r>
            <a:r>
              <a:rPr lang="es-ES" dirty="0"/>
              <a:t> Dame. París</a:t>
            </a:r>
          </a:p>
        </p:txBody>
      </p:sp>
      <p:sp>
        <p:nvSpPr>
          <p:cNvPr id="11" name="10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Evolución. El gótico de finales s.XII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30" name="Picture 6" descr="+amien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764704"/>
            <a:ext cx="3870430" cy="5400600"/>
          </a:xfrm>
          <a:prstGeom prst="rect">
            <a:avLst/>
          </a:prstGeom>
          <a:noFill/>
        </p:spPr>
      </p:pic>
      <p:pic>
        <p:nvPicPr>
          <p:cNvPr id="103431" name="Picture 7" descr="+Amienstrifori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764704"/>
            <a:ext cx="3672408" cy="5246297"/>
          </a:xfrm>
          <a:prstGeom prst="rect">
            <a:avLst/>
          </a:prstGeom>
          <a:noFill/>
        </p:spPr>
      </p:pic>
      <p:sp>
        <p:nvSpPr>
          <p:cNvPr id="103432" name="Text Box 8"/>
          <p:cNvSpPr txBox="1">
            <a:spLocks noChangeArrowheads="1"/>
          </p:cNvSpPr>
          <p:nvPr/>
        </p:nvSpPr>
        <p:spPr bwMode="auto">
          <a:xfrm>
            <a:off x="1835696" y="188640"/>
            <a:ext cx="538544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3200" dirty="0" smtClean="0"/>
              <a:t>Evolución.  S.XIII</a:t>
            </a:r>
            <a:r>
              <a:rPr lang="es-ES" sz="3200" dirty="0"/>
              <a:t>. </a:t>
            </a:r>
            <a:r>
              <a:rPr lang="es-ES" sz="3200" dirty="0" smtClean="0"/>
              <a:t>Gótico </a:t>
            </a:r>
            <a:r>
              <a:rPr lang="es-ES" sz="3200" dirty="0"/>
              <a:t>clásico</a:t>
            </a:r>
          </a:p>
        </p:txBody>
      </p:sp>
      <p:sp>
        <p:nvSpPr>
          <p:cNvPr id="103433" name="Text Box 9"/>
          <p:cNvSpPr txBox="1">
            <a:spLocks noChangeArrowheads="1"/>
          </p:cNvSpPr>
          <p:nvPr/>
        </p:nvSpPr>
        <p:spPr bwMode="auto">
          <a:xfrm>
            <a:off x="3347864" y="6237312"/>
            <a:ext cx="2190750" cy="3667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dirty="0"/>
              <a:t>Catedral de Amiens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7" name="Text Box 9"/>
          <p:cNvSpPr txBox="1">
            <a:spLocks noChangeArrowheads="1"/>
          </p:cNvSpPr>
          <p:nvPr/>
        </p:nvSpPr>
        <p:spPr bwMode="auto">
          <a:xfrm>
            <a:off x="1115616" y="6491288"/>
            <a:ext cx="2305050" cy="3667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dirty="0"/>
              <a:t>Catedral de </a:t>
            </a:r>
            <a:r>
              <a:rPr lang="es-ES" dirty="0" err="1"/>
              <a:t>Chartres</a:t>
            </a:r>
            <a:endParaRPr lang="es-ES" dirty="0"/>
          </a:p>
        </p:txBody>
      </p:sp>
      <p:pic>
        <p:nvPicPr>
          <p:cNvPr id="181258" name="Picture 10" descr="+catedralchartresaére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052736"/>
            <a:ext cx="4032448" cy="5274186"/>
          </a:xfrm>
          <a:prstGeom prst="rect">
            <a:avLst/>
          </a:prstGeom>
          <a:noFill/>
        </p:spPr>
      </p:pic>
      <p:pic>
        <p:nvPicPr>
          <p:cNvPr id="181259" name="Picture 11" descr="+Chartres interi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052736"/>
            <a:ext cx="4656206" cy="3472284"/>
          </a:xfrm>
          <a:prstGeom prst="rect">
            <a:avLst/>
          </a:prstGeom>
          <a:noFill/>
        </p:spPr>
      </p:pic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Evolución. S.XIII. </a:t>
            </a:r>
            <a:r>
              <a:rPr lang="es-ES" dirty="0" err="1" smtClean="0"/>
              <a:t>Gòtico</a:t>
            </a:r>
            <a:r>
              <a:rPr lang="es-ES" dirty="0" smtClean="0"/>
              <a:t> clásico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4355976" y="4653136"/>
            <a:ext cx="4572000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ES" dirty="0" smtClean="0"/>
              <a:t>Es la primera catedral que utiliza de manera plena el conjunto de arbotantes y contrafuertes, aunque en ambos casos son muy voluminosos por la inseguridad que comportaba su utilización. Al utilizar este tipo de soportes la iglesia crece en altura y en este caso la bóveda llega a los 37´5 metros.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2" name="Picture 4" descr="http://www.labolab.net/wp-content/uploads/2011/12/labychartresflo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5982"/>
            <a:ext cx="4727324" cy="6329362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5436096" y="908720"/>
            <a:ext cx="3384376" cy="48936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2400" b="1" dirty="0" smtClean="0"/>
              <a:t>El laberinto de la catedral de </a:t>
            </a:r>
            <a:r>
              <a:rPr lang="es-ES" sz="2400" b="1" dirty="0" err="1" smtClean="0"/>
              <a:t>Chartres</a:t>
            </a:r>
            <a:endParaRPr lang="es-ES" sz="2400" b="1" dirty="0" smtClean="0"/>
          </a:p>
          <a:p>
            <a:r>
              <a:rPr lang="es-ES" sz="2400" dirty="0" smtClean="0"/>
              <a:t>Los laberintos con </a:t>
            </a:r>
            <a:r>
              <a:rPr lang="es-ES" sz="2400" dirty="0" smtClean="0"/>
              <a:t>diseños “medievales</a:t>
            </a:r>
            <a:r>
              <a:rPr lang="es-ES" sz="2400" dirty="0" smtClean="0"/>
              <a:t>”  en el </a:t>
            </a:r>
            <a:r>
              <a:rPr lang="es-ES" sz="2400" dirty="0" smtClean="0"/>
              <a:t>suelo, </a:t>
            </a:r>
            <a:r>
              <a:rPr lang="es-ES" sz="2400" dirty="0" smtClean="0"/>
              <a:t>usados como </a:t>
            </a:r>
            <a:r>
              <a:rPr lang="es-ES" sz="2400" dirty="0" smtClean="0"/>
              <a:t>decoración, </a:t>
            </a:r>
            <a:r>
              <a:rPr lang="es-ES" sz="2400" dirty="0" smtClean="0"/>
              <a:t>aparecieron por primera vez en las iglesias y catedrales de </a:t>
            </a:r>
            <a:r>
              <a:rPr lang="es-ES" sz="2400" dirty="0" smtClean="0"/>
              <a:t>Italia, </a:t>
            </a:r>
            <a:r>
              <a:rPr lang="es-ES" sz="2400" dirty="0" smtClean="0"/>
              <a:t>durante el siglo XII y parece que la idea no se extendió hacia el norte de Francia hasta la última década de ese siglo.</a:t>
            </a:r>
            <a:endParaRPr lang="es-ES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52" name="Text Box 8"/>
          <p:cNvSpPr txBox="1">
            <a:spLocks noChangeArrowheads="1"/>
          </p:cNvSpPr>
          <p:nvPr/>
        </p:nvSpPr>
        <p:spPr bwMode="auto">
          <a:xfrm>
            <a:off x="2483768" y="188640"/>
            <a:ext cx="46442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800" dirty="0" smtClean="0"/>
              <a:t>Evolución. S.XIII</a:t>
            </a:r>
            <a:r>
              <a:rPr lang="es-ES" sz="2800" dirty="0"/>
              <a:t>. </a:t>
            </a:r>
            <a:r>
              <a:rPr lang="es-ES" sz="2800" dirty="0" err="1"/>
              <a:t>Gòtico</a:t>
            </a:r>
            <a:r>
              <a:rPr lang="es-ES" sz="2800" dirty="0"/>
              <a:t> clásico</a:t>
            </a:r>
          </a:p>
        </p:txBody>
      </p:sp>
      <p:pic>
        <p:nvPicPr>
          <p:cNvPr id="185354" name="Picture 10" descr="+reims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5" y="929768"/>
            <a:ext cx="3384376" cy="5235065"/>
          </a:xfrm>
          <a:prstGeom prst="rect">
            <a:avLst/>
          </a:prstGeom>
          <a:noFill/>
        </p:spPr>
      </p:pic>
      <p:pic>
        <p:nvPicPr>
          <p:cNvPr id="185355" name="Picture 11" descr="+reimsinterieur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908720"/>
            <a:ext cx="3259637" cy="5274618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dirty="0" smtClean="0"/>
              <a:t>Se considera el modelo más acabado de catedral francesa del siglo XIII, su planta fue tenida en cuenta para construir la catedral de León</a:t>
            </a:r>
            <a:endParaRPr lang="es-ES" dirty="0"/>
          </a:p>
        </p:txBody>
      </p:sp>
      <p:sp>
        <p:nvSpPr>
          <p:cNvPr id="185353" name="Text Box 9"/>
          <p:cNvSpPr txBox="1">
            <a:spLocks noChangeArrowheads="1"/>
          </p:cNvSpPr>
          <p:nvPr/>
        </p:nvSpPr>
        <p:spPr bwMode="auto">
          <a:xfrm>
            <a:off x="3275856" y="5805264"/>
            <a:ext cx="2076450" cy="3667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dirty="0"/>
              <a:t>Catedral de Reims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6" name="Text Box 8"/>
          <p:cNvSpPr txBox="1">
            <a:spLocks noChangeArrowheads="1"/>
          </p:cNvSpPr>
          <p:nvPr/>
        </p:nvSpPr>
        <p:spPr bwMode="auto">
          <a:xfrm>
            <a:off x="2915816" y="260648"/>
            <a:ext cx="349448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3200" dirty="0" smtClean="0"/>
              <a:t>S.XIII</a:t>
            </a:r>
            <a:r>
              <a:rPr lang="es-ES" sz="3200" dirty="0"/>
              <a:t>. </a:t>
            </a:r>
            <a:r>
              <a:rPr lang="es-ES" sz="3200" dirty="0" smtClean="0"/>
              <a:t>Gótico </a:t>
            </a:r>
            <a:r>
              <a:rPr lang="es-ES" sz="3200" dirty="0"/>
              <a:t>clásico</a:t>
            </a:r>
          </a:p>
        </p:txBody>
      </p:sp>
      <p:sp>
        <p:nvSpPr>
          <p:cNvPr id="191497" name="Text Box 9"/>
          <p:cNvSpPr txBox="1">
            <a:spLocks noChangeArrowheads="1"/>
          </p:cNvSpPr>
          <p:nvPr/>
        </p:nvSpPr>
        <p:spPr bwMode="auto">
          <a:xfrm>
            <a:off x="323528" y="6491288"/>
            <a:ext cx="2457450" cy="3667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dirty="0"/>
              <a:t>Santa Capilla de París</a:t>
            </a:r>
          </a:p>
        </p:txBody>
      </p:sp>
      <p:pic>
        <p:nvPicPr>
          <p:cNvPr id="191498" name="Picture 10" descr="+saint-chapelle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908720"/>
            <a:ext cx="3312368" cy="5100065"/>
          </a:xfrm>
          <a:prstGeom prst="rect">
            <a:avLst/>
          </a:prstGeom>
          <a:noFill/>
        </p:spPr>
      </p:pic>
      <p:pic>
        <p:nvPicPr>
          <p:cNvPr id="191500" name="Picture 12" descr="+sainte-chapelle-facad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918208"/>
            <a:ext cx="3456384" cy="5439133"/>
          </a:xfrm>
          <a:prstGeom prst="rect">
            <a:avLst/>
          </a:prstGeom>
          <a:noFill/>
        </p:spPr>
      </p:pic>
      <p:sp>
        <p:nvSpPr>
          <p:cNvPr id="9" name="8 Rectángulo"/>
          <p:cNvSpPr/>
          <p:nvPr/>
        </p:nvSpPr>
        <p:spPr>
          <a:xfrm>
            <a:off x="4572000" y="5934670"/>
            <a:ext cx="45720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ES" dirty="0" smtClean="0"/>
              <a:t>Se prescinde totalmente del muro que es sustituido por vidrieras. La función del muro ahora  es de cerramiento.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El gótico francés, siglos XIV y XV. </a:t>
            </a:r>
            <a:endParaRPr lang="es-ES" dirty="0"/>
          </a:p>
        </p:txBody>
      </p:sp>
      <p:pic>
        <p:nvPicPr>
          <p:cNvPr id="84994" name="Picture 2" descr="http://upload.wikimedia.org/wikipedia/commons/9/9b/Plan.cathedrale.Alb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961231" y="3590028"/>
            <a:ext cx="2558261" cy="3977684"/>
          </a:xfrm>
          <a:prstGeom prst="rect">
            <a:avLst/>
          </a:prstGeom>
          <a:noFill/>
        </p:spPr>
      </p:pic>
      <p:pic>
        <p:nvPicPr>
          <p:cNvPr id="84996" name="Picture 4" descr="Albi cathedral - outdoor 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6752"/>
            <a:ext cx="4391016" cy="2937350"/>
          </a:xfrm>
          <a:prstGeom prst="rect">
            <a:avLst/>
          </a:prstGeom>
          <a:noFill/>
        </p:spPr>
      </p:pic>
      <p:pic>
        <p:nvPicPr>
          <p:cNvPr id="84998" name="Picture 6" descr="http://upload.wikimedia.org/wikipedia/commons/c/c4/Eglise_des_Jacobins_toulou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9477" y="1124744"/>
            <a:ext cx="4704523" cy="3528392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4572000" y="5380672"/>
            <a:ext cx="4572000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ES" dirty="0" smtClean="0"/>
              <a:t>Las iglesias  del sur de Francia tuvieron gran influencia en las catalanas y levantinas. Utilizan bóvedas de crucería sin arbotantes, lo que da lugar a iglesias no muy altas y con ventanales estrechos.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4788024" y="4797152"/>
            <a:ext cx="414562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dirty="0" smtClean="0"/>
              <a:t>"La Palmera" de los Jacobinos de Toulouse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1115616" y="4077072"/>
            <a:ext cx="172220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dirty="0" smtClean="0"/>
              <a:t>Catedral de Albi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gótico flamígero. Siglo XV</a:t>
            </a:r>
            <a:endParaRPr lang="es-ES" dirty="0"/>
          </a:p>
        </p:txBody>
      </p:sp>
      <p:pic>
        <p:nvPicPr>
          <p:cNvPr id="86018" name="Picture 2" descr="Tours Cathedral Saint-Gatian.jpg"/>
          <p:cNvPicPr>
            <a:picLocks noChangeAspect="1" noChangeArrowheads="1"/>
          </p:cNvPicPr>
          <p:nvPr/>
        </p:nvPicPr>
        <p:blipFill>
          <a:blip r:embed="rId2" cstate="print"/>
          <a:srcRect b="10461"/>
          <a:stretch>
            <a:fillRect/>
          </a:stretch>
        </p:blipFill>
        <p:spPr bwMode="auto">
          <a:xfrm>
            <a:off x="251520" y="1196752"/>
            <a:ext cx="4061964" cy="5472608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1187624" y="6488668"/>
            <a:ext cx="183665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b="1" dirty="0" smtClean="0"/>
              <a:t>Catedral de Tours</a:t>
            </a:r>
            <a:endParaRPr lang="es-ES" dirty="0"/>
          </a:p>
        </p:txBody>
      </p:sp>
      <p:pic>
        <p:nvPicPr>
          <p:cNvPr id="86020" name="Picture 4" descr="http://upload.wikimedia.org/wikipedia/commons/thumb/2/2c/Claude_Monet_033.jpg/200px-Claude_Monet_0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196752"/>
            <a:ext cx="3456384" cy="5098169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5580112" y="6309320"/>
            <a:ext cx="253210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dirty="0" err="1" smtClean="0"/>
              <a:t>Monet</a:t>
            </a:r>
            <a:r>
              <a:rPr lang="es-ES" dirty="0" smtClean="0"/>
              <a:t>. Catedral de Ruan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Picture 6" descr="+Catedral de Florenc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3745316" cy="4464496"/>
          </a:xfrm>
          <a:prstGeom prst="rect">
            <a:avLst/>
          </a:prstGeom>
          <a:noFill/>
        </p:spPr>
      </p:pic>
      <p:pic>
        <p:nvPicPr>
          <p:cNvPr id="4" name="Picture 7" descr="+Catedral de Sie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484784"/>
            <a:ext cx="4680520" cy="4482110"/>
          </a:xfrm>
          <a:prstGeom prst="rect">
            <a:avLst/>
          </a:prstGeom>
          <a:noFill/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403648" y="6237312"/>
            <a:ext cx="2368550" cy="3667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/>
              <a:t>Catedral de Florencia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5796136" y="6309320"/>
            <a:ext cx="2012950" cy="3667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dirty="0"/>
              <a:t>Catedral de Siena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987824" y="332656"/>
            <a:ext cx="291310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3600" dirty="0"/>
              <a:t>Gótico italiano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s-ES" dirty="0" smtClean="0"/>
              <a:t>El gótico inglés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0" y="980728"/>
            <a:ext cx="9144000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Se distinguen tres estilos</a:t>
            </a:r>
          </a:p>
          <a:p>
            <a:r>
              <a:rPr lang="es-ES" dirty="0" smtClean="0"/>
              <a:t>1.- </a:t>
            </a:r>
            <a:r>
              <a:rPr lang="es-ES" b="1" dirty="0" smtClean="0"/>
              <a:t>el gótico temprano</a:t>
            </a:r>
            <a:r>
              <a:rPr lang="es-ES" dirty="0" smtClean="0"/>
              <a:t>, relacionado con el francés, siglo XIII: Catedrales de Salisbury y Canterbury</a:t>
            </a:r>
          </a:p>
          <a:p>
            <a:r>
              <a:rPr lang="es-ES" dirty="0" smtClean="0"/>
              <a:t>2.- </a:t>
            </a:r>
            <a:r>
              <a:rPr lang="es-ES" b="1" dirty="0" smtClean="0"/>
              <a:t>el  gótico ornamental</a:t>
            </a:r>
            <a:r>
              <a:rPr lang="es-ES" dirty="0" smtClean="0"/>
              <a:t>, siglo XIV,(anticipa el flamígero europeo), bóvedas de abanico. </a:t>
            </a:r>
          </a:p>
          <a:p>
            <a:r>
              <a:rPr lang="es-ES" dirty="0" smtClean="0"/>
              <a:t>Claustro de Catedral de Gloucester, crucero de la catedral de Wells.</a:t>
            </a:r>
          </a:p>
          <a:p>
            <a:r>
              <a:rPr lang="es-ES" dirty="0" smtClean="0"/>
              <a:t>3.- </a:t>
            </a:r>
            <a:r>
              <a:rPr lang="es-ES" b="1" dirty="0" smtClean="0"/>
              <a:t>El gótico perpendicular o </a:t>
            </a:r>
            <a:r>
              <a:rPr lang="es-ES" b="1" dirty="0" smtClean="0"/>
              <a:t>Tudor</a:t>
            </a:r>
            <a:r>
              <a:rPr lang="es-ES" dirty="0" smtClean="0"/>
              <a:t>. </a:t>
            </a:r>
            <a:r>
              <a:rPr lang="es-ES" dirty="0" smtClean="0"/>
              <a:t>Siglo XV. Capillas de san Jorge en Windsor,  Enrique VII en </a:t>
            </a:r>
          </a:p>
          <a:p>
            <a:r>
              <a:rPr lang="es-ES" dirty="0" smtClean="0"/>
              <a:t>Westminster y la del colegio del  Rey en Cambridge</a:t>
            </a:r>
            <a:endParaRPr lang="es-ES" dirty="0"/>
          </a:p>
        </p:txBody>
      </p:sp>
      <p:pic>
        <p:nvPicPr>
          <p:cNvPr id="92162" name="Picture 2" descr="Canterbury Cathedral - Portal Nave Cross-spir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43275"/>
            <a:ext cx="4572000" cy="3514725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899592" y="6488668"/>
            <a:ext cx="219733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dirty="0" smtClean="0"/>
              <a:t>Canterbury </a:t>
            </a:r>
            <a:r>
              <a:rPr lang="es-ES" dirty="0" err="1" smtClean="0"/>
              <a:t>Cathedral</a:t>
            </a:r>
            <a:endParaRPr lang="es-ES" dirty="0"/>
          </a:p>
        </p:txBody>
      </p:sp>
      <p:pic>
        <p:nvPicPr>
          <p:cNvPr id="92164" name="Picture 4" descr="http://www.harrymedia.com/data/media/446/119770566_a3caba01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284984"/>
            <a:ext cx="4499992" cy="3374994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4932040" y="6488668"/>
            <a:ext cx="388843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dirty="0" smtClean="0"/>
              <a:t>claustro de la catedral de Gloucester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188640"/>
            <a:ext cx="9144000" cy="1800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/>
            <a:r>
              <a:rPr lang="es-ES" dirty="0" smtClean="0"/>
              <a:t>Europa experimenta un importante aumento demográfico, prosperan las ciudades, surgen importantes rutas comerciales .</a:t>
            </a:r>
          </a:p>
          <a:p>
            <a:pPr lvl="1"/>
            <a:r>
              <a:rPr lang="es-ES" dirty="0" smtClean="0"/>
              <a:t>Cambia la mentalidad de los ciudadanos, más libres y abiertos, con una concepción más humanizada y luminosa de la religión. </a:t>
            </a:r>
          </a:p>
          <a:p>
            <a:pPr lvl="1"/>
            <a:r>
              <a:rPr lang="es-ES" dirty="0" smtClean="0"/>
              <a:t>Se crean las universidades que  sientan las bases de la cultura moderna.</a:t>
            </a:r>
          </a:p>
          <a:p>
            <a:pPr lvl="1"/>
            <a:r>
              <a:rPr lang="es-ES" dirty="0" smtClean="0"/>
              <a:t>La cultura europea se extiende hacia Oriente por medio de las cruzadas.</a:t>
            </a:r>
          </a:p>
        </p:txBody>
      </p:sp>
      <p:pic>
        <p:nvPicPr>
          <p:cNvPr id="103426" name="Picture 2" descr="http://3.bp.blogspot.com/-HAc2LmgVjsM/UOg864zI1oI/AAAAAAAAZcg/EFWuipDNyFI/s640/20070717klphisuni_74.Ees.LC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132856"/>
            <a:ext cx="8159535" cy="44622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96258" name="Picture 2" descr="http://upload.wikimedia.org/wikipedia/commons/thumb/e/e7/Manchester_Cathedral_ceiling.jpg/1024px-Manchester_Cathedral_ceil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5182045" cy="3456384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971600" y="5301208"/>
            <a:ext cx="346473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dirty="0" smtClean="0"/>
              <a:t>Nave de la Catedral de Manchester</a:t>
            </a:r>
            <a:endParaRPr lang="es-ES" dirty="0"/>
          </a:p>
        </p:txBody>
      </p:sp>
      <p:pic>
        <p:nvPicPr>
          <p:cNvPr id="96262" name="Picture 6" descr="http://cdn.traveler.es/uploads/images/thumbs/201329/los_techos_mas_bonitos_del_mundo_462371502_320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980728"/>
            <a:ext cx="3600400" cy="5040560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5508104" y="6165304"/>
            <a:ext cx="324935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dirty="0" smtClean="0"/>
              <a:t>Capilla de san Jorge en Windsor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Gótico alemán</a:t>
            </a:r>
            <a:endParaRPr lang="es-ES" dirty="0"/>
          </a:p>
        </p:txBody>
      </p:sp>
      <p:pic>
        <p:nvPicPr>
          <p:cNvPr id="97282" name="Picture 2" descr="http://www.guiadealemania.com/wp-content/uploads/2013/02/Catedral-de-Colonia-Kolner-Dom.jpg"/>
          <p:cNvPicPr>
            <a:picLocks noChangeAspect="1" noChangeArrowheads="1"/>
          </p:cNvPicPr>
          <p:nvPr/>
        </p:nvPicPr>
        <p:blipFill>
          <a:blip r:embed="rId2" cstate="print"/>
          <a:srcRect l="25840" r="24696" b="6250"/>
          <a:stretch>
            <a:fillRect/>
          </a:stretch>
        </p:blipFill>
        <p:spPr bwMode="auto">
          <a:xfrm>
            <a:off x="539552" y="1228299"/>
            <a:ext cx="3960440" cy="5629701"/>
          </a:xfrm>
          <a:prstGeom prst="rect">
            <a:avLst/>
          </a:prstGeom>
          <a:noFill/>
        </p:spPr>
      </p:pic>
      <p:pic>
        <p:nvPicPr>
          <p:cNvPr id="97284" name="Picture 4" descr="http://upload.wikimedia.org/wikipedia/commons/thumb/6/6f/Ulm-Muenster-BlickZurEmpore-061104.jpg/640px-Ulm-Muenster-BlickZurEmpore-0611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291556"/>
            <a:ext cx="4176464" cy="5566444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1835696" y="6309320"/>
            <a:ext cx="201555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dirty="0" smtClean="0"/>
              <a:t>Catedral de Colonia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5940152" y="6309320"/>
            <a:ext cx="169495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dirty="0" smtClean="0"/>
              <a:t>Catedral de Ulm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8892480" cy="1143000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La arquitectura gótica española. Siglo XII</a:t>
            </a:r>
            <a:endParaRPr lang="es-ES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87042" name="Picture 2" descr="http://upload.wikimedia.org/wikipedia/commons/thumb/4/49/Monasterio_de_Santa_Mar%C3%ADa_de_Huerta_-_Refectorio.jpg/640px-Monasterio_de_Santa_Mar%C3%ADa_de_Huerta_-_Refector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3384376" cy="4510739"/>
          </a:xfrm>
          <a:prstGeom prst="rect">
            <a:avLst/>
          </a:prstGeom>
          <a:noFill/>
        </p:spPr>
      </p:pic>
      <p:pic>
        <p:nvPicPr>
          <p:cNvPr id="87044" name="Picture 4" descr="http://upload.wikimedia.org/wikipedia/commons/d/d5/Monasterio_de_Moreruela-Interior.jpg"/>
          <p:cNvPicPr>
            <a:picLocks noChangeAspect="1" noChangeArrowheads="1"/>
          </p:cNvPicPr>
          <p:nvPr/>
        </p:nvPicPr>
        <p:blipFill>
          <a:blip r:embed="rId3" cstate="print"/>
          <a:srcRect l="14485" r="32595" b="18509"/>
          <a:stretch>
            <a:fillRect/>
          </a:stretch>
        </p:blipFill>
        <p:spPr bwMode="auto">
          <a:xfrm>
            <a:off x="4644008" y="1196752"/>
            <a:ext cx="3846335" cy="4464496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1043608" y="6309320"/>
            <a:ext cx="684076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dirty="0" smtClean="0"/>
              <a:t>Los cistercienses introdujeron el arco apuntado y la bóveda de crucería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395536" y="5733256"/>
            <a:ext cx="415748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dirty="0" smtClean="0"/>
              <a:t>Refectorio Santa María de Huerta, Siglo XII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4788024" y="5733256"/>
            <a:ext cx="366151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dirty="0" smtClean="0"/>
              <a:t>Iglesia monasterio de </a:t>
            </a:r>
            <a:r>
              <a:rPr lang="es-ES" dirty="0" err="1" smtClean="0"/>
              <a:t>Moreruela</a:t>
            </a:r>
            <a:r>
              <a:rPr lang="es-ES" dirty="0" smtClean="0"/>
              <a:t> (XII)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El paso del Románico al Gótico. Siglo XII</a:t>
            </a:r>
            <a:endParaRPr lang="es-ES" dirty="0"/>
          </a:p>
        </p:txBody>
      </p:sp>
      <p:pic>
        <p:nvPicPr>
          <p:cNvPr id="88066" name="Picture 2" descr="Siguviae.jpg"/>
          <p:cNvPicPr>
            <a:picLocks noChangeAspect="1" noChangeArrowheads="1"/>
          </p:cNvPicPr>
          <p:nvPr/>
        </p:nvPicPr>
        <p:blipFill>
          <a:blip r:embed="rId2" cstate="print"/>
          <a:srcRect l="8129" r="4079" b="20000"/>
          <a:stretch>
            <a:fillRect/>
          </a:stretch>
        </p:blipFill>
        <p:spPr bwMode="auto">
          <a:xfrm>
            <a:off x="323528" y="1196752"/>
            <a:ext cx="3888432" cy="3744416"/>
          </a:xfrm>
          <a:prstGeom prst="rect">
            <a:avLst/>
          </a:prstGeom>
          <a:noFill/>
        </p:spPr>
      </p:pic>
      <p:pic>
        <p:nvPicPr>
          <p:cNvPr id="88068" name="Picture 4" descr="http://upload.wikimedia.org/wikipedia/commons/thumb/f/f7/B%C3%B3vedas_nave_central_de_Sig%C3%BCenza.JPG/640px-B%C3%B3vedas_nave_central_de_Sig%C3%BCenza.JPG"/>
          <p:cNvPicPr>
            <a:picLocks noChangeAspect="1" noChangeArrowheads="1"/>
          </p:cNvPicPr>
          <p:nvPr/>
        </p:nvPicPr>
        <p:blipFill>
          <a:blip r:embed="rId3" cstate="print"/>
          <a:srcRect b="14897"/>
          <a:stretch>
            <a:fillRect/>
          </a:stretch>
        </p:blipFill>
        <p:spPr bwMode="auto">
          <a:xfrm>
            <a:off x="4446153" y="980728"/>
            <a:ext cx="4697847" cy="5328592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0" y="5157192"/>
            <a:ext cx="432048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b="1" dirty="0" smtClean="0"/>
              <a:t>La catedral de Sigüenza</a:t>
            </a:r>
            <a:r>
              <a:rPr lang="es-ES" dirty="0" smtClean="0"/>
              <a:t> en Guadalajara, donde vemos una catedral de una gran altura, se inició a finales del Románico y se concluyó ya en el nuevo estilo.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400" name="Text Box 8"/>
          <p:cNvSpPr txBox="1">
            <a:spLocks noChangeArrowheads="1"/>
          </p:cNvSpPr>
          <p:nvPr/>
        </p:nvSpPr>
        <p:spPr bwMode="auto">
          <a:xfrm>
            <a:off x="2843808" y="404664"/>
            <a:ext cx="487947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3200" dirty="0" smtClean="0"/>
              <a:t>España. S.XIII</a:t>
            </a:r>
            <a:r>
              <a:rPr lang="es-ES" sz="3200" dirty="0"/>
              <a:t>. </a:t>
            </a:r>
            <a:r>
              <a:rPr lang="es-ES" sz="3200" dirty="0" smtClean="0"/>
              <a:t>Gótico </a:t>
            </a:r>
            <a:r>
              <a:rPr lang="es-ES" sz="3200" dirty="0"/>
              <a:t>clásico</a:t>
            </a:r>
          </a:p>
        </p:txBody>
      </p:sp>
      <p:sp>
        <p:nvSpPr>
          <p:cNvPr id="187401" name="Text Box 9"/>
          <p:cNvSpPr txBox="1">
            <a:spLocks noChangeArrowheads="1"/>
          </p:cNvSpPr>
          <p:nvPr/>
        </p:nvSpPr>
        <p:spPr bwMode="auto">
          <a:xfrm>
            <a:off x="3563888" y="6491288"/>
            <a:ext cx="2127250" cy="3667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dirty="0"/>
              <a:t>Catedral de Toledo</a:t>
            </a:r>
          </a:p>
        </p:txBody>
      </p:sp>
      <p:pic>
        <p:nvPicPr>
          <p:cNvPr id="187402" name="Picture 10" descr="catedral Toled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96752"/>
            <a:ext cx="3946153" cy="5080596"/>
          </a:xfrm>
          <a:prstGeom prst="rect">
            <a:avLst/>
          </a:prstGeom>
          <a:noFill/>
        </p:spPr>
      </p:pic>
      <p:pic>
        <p:nvPicPr>
          <p:cNvPr id="187403" name="Picture 11" descr="+catedraltoledointeri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1268413"/>
            <a:ext cx="3887985" cy="5028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8" name="Text Box 8"/>
          <p:cNvSpPr txBox="1">
            <a:spLocks noChangeArrowheads="1"/>
          </p:cNvSpPr>
          <p:nvPr/>
        </p:nvSpPr>
        <p:spPr bwMode="auto">
          <a:xfrm>
            <a:off x="1835696" y="260648"/>
            <a:ext cx="61193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3600" dirty="0" smtClean="0"/>
              <a:t>España. Siglo XIII</a:t>
            </a:r>
            <a:r>
              <a:rPr lang="es-ES" sz="3600" dirty="0"/>
              <a:t>. </a:t>
            </a:r>
            <a:r>
              <a:rPr lang="es-ES" sz="3600" dirty="0" smtClean="0"/>
              <a:t>Gótico </a:t>
            </a:r>
            <a:r>
              <a:rPr lang="es-ES" sz="3600" dirty="0"/>
              <a:t>clásico</a:t>
            </a:r>
          </a:p>
        </p:txBody>
      </p:sp>
      <p:sp>
        <p:nvSpPr>
          <p:cNvPr id="189449" name="Text Box 9"/>
          <p:cNvSpPr txBox="1">
            <a:spLocks noChangeArrowheads="1"/>
          </p:cNvSpPr>
          <p:nvPr/>
        </p:nvSpPr>
        <p:spPr bwMode="auto">
          <a:xfrm>
            <a:off x="3563888" y="6491288"/>
            <a:ext cx="2152650" cy="3667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dirty="0"/>
              <a:t>Catedral de Burgos</a:t>
            </a:r>
          </a:p>
        </p:txBody>
      </p:sp>
      <p:pic>
        <p:nvPicPr>
          <p:cNvPr id="189451" name="Picture 11" descr="+catedral Burg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08720"/>
            <a:ext cx="3891271" cy="5400600"/>
          </a:xfrm>
          <a:prstGeom prst="rect">
            <a:avLst/>
          </a:prstGeom>
          <a:noFill/>
        </p:spPr>
      </p:pic>
      <p:pic>
        <p:nvPicPr>
          <p:cNvPr id="48132" name="Picture 4" descr="http://upload.wikimedia.org/wikipedia/commons/3/3c/Burgos_-_Catedral_076_-_Capilla_May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908720"/>
            <a:ext cx="4104456" cy="5472608"/>
          </a:xfrm>
          <a:prstGeom prst="rect">
            <a:avLst/>
          </a:prstGeom>
          <a:noFill/>
        </p:spPr>
      </p:pic>
      <p:pic>
        <p:nvPicPr>
          <p:cNvPr id="48130" name="Picture 2" descr="http://upload.wikimedia.org/wikipedia/commons/thumb/5/56/Burgos_-_Catedral_162_-_Papamoscas.jpg/170px-Burgos_-_Catedral_162_-_Papamosca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908720"/>
            <a:ext cx="1403103" cy="16919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4" name="Text Box 8"/>
          <p:cNvSpPr txBox="1">
            <a:spLocks noChangeArrowheads="1"/>
          </p:cNvSpPr>
          <p:nvPr/>
        </p:nvSpPr>
        <p:spPr bwMode="auto">
          <a:xfrm>
            <a:off x="1979712" y="188640"/>
            <a:ext cx="61193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3600" dirty="0" smtClean="0"/>
              <a:t>España. Siglo XIII</a:t>
            </a:r>
            <a:r>
              <a:rPr lang="es-ES" sz="3600" dirty="0"/>
              <a:t>. </a:t>
            </a:r>
            <a:r>
              <a:rPr lang="es-ES" sz="3600" dirty="0" smtClean="0"/>
              <a:t>Gótico </a:t>
            </a:r>
            <a:r>
              <a:rPr lang="es-ES" sz="3600" dirty="0"/>
              <a:t>clásico</a:t>
            </a:r>
          </a:p>
        </p:txBody>
      </p:sp>
      <p:sp>
        <p:nvSpPr>
          <p:cNvPr id="183305" name="Text Box 9"/>
          <p:cNvSpPr txBox="1">
            <a:spLocks noChangeArrowheads="1"/>
          </p:cNvSpPr>
          <p:nvPr/>
        </p:nvSpPr>
        <p:spPr bwMode="auto">
          <a:xfrm>
            <a:off x="971600" y="6021288"/>
            <a:ext cx="1936750" cy="3667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dirty="0"/>
              <a:t>Catedral de León</a:t>
            </a:r>
          </a:p>
        </p:txBody>
      </p:sp>
      <p:pic>
        <p:nvPicPr>
          <p:cNvPr id="183307" name="Picture 11" descr="+catedral Leó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96752"/>
            <a:ext cx="4446208" cy="4747646"/>
          </a:xfrm>
          <a:prstGeom prst="rect">
            <a:avLst/>
          </a:prstGeom>
          <a:noFill/>
        </p:spPr>
      </p:pic>
      <p:pic>
        <p:nvPicPr>
          <p:cNvPr id="46082" name="Picture 2" descr="http://upload.wikimedia.org/wikipedia/commons/thumb/3/3c/Vidrieras_de_la_Catedral_de_Le%C3%B3n.jpg/640px-Vidrieras_de_la_Catedral_de_Le%C3%B3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908720"/>
            <a:ext cx="4214113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6" name="Picture 6" descr="+santamaria del marexteri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3618401" cy="4824536"/>
          </a:xfrm>
          <a:prstGeom prst="rect">
            <a:avLst/>
          </a:prstGeom>
          <a:noFill/>
        </p:spPr>
      </p:pic>
      <p:pic>
        <p:nvPicPr>
          <p:cNvPr id="107528" name="Picture 8" descr="+stamariadelmarinteri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1124744"/>
            <a:ext cx="3744416" cy="4929995"/>
          </a:xfrm>
          <a:prstGeom prst="rect">
            <a:avLst/>
          </a:prstGeom>
          <a:noFill/>
        </p:spPr>
      </p:pic>
      <p:sp>
        <p:nvSpPr>
          <p:cNvPr id="107529" name="Text Box 9"/>
          <p:cNvSpPr txBox="1">
            <a:spLocks noChangeArrowheads="1"/>
          </p:cNvSpPr>
          <p:nvPr/>
        </p:nvSpPr>
        <p:spPr bwMode="auto">
          <a:xfrm>
            <a:off x="3543300" y="50323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107530" name="Text Box 10"/>
          <p:cNvSpPr txBox="1">
            <a:spLocks noChangeArrowheads="1"/>
          </p:cNvSpPr>
          <p:nvPr/>
        </p:nvSpPr>
        <p:spPr bwMode="auto">
          <a:xfrm>
            <a:off x="2555776" y="6309320"/>
            <a:ext cx="3171574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dirty="0"/>
              <a:t>Santa María del Mar. Barcelona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107531" name="Text Box 11"/>
          <p:cNvSpPr txBox="1">
            <a:spLocks noChangeArrowheads="1"/>
          </p:cNvSpPr>
          <p:nvPr/>
        </p:nvSpPr>
        <p:spPr bwMode="auto">
          <a:xfrm>
            <a:off x="7423150" y="2348880"/>
            <a:ext cx="1720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200" dirty="0"/>
              <a:t>Iglesia ad </a:t>
            </a:r>
            <a:r>
              <a:rPr lang="es-ES" sz="1200" dirty="0" err="1"/>
              <a:t>quadratum</a:t>
            </a:r>
            <a:endParaRPr lang="es-ES" sz="1200" dirty="0"/>
          </a:p>
          <a:p>
            <a:r>
              <a:rPr lang="es-ES" sz="1200" dirty="0"/>
              <a:t>(naves a similar altura)</a:t>
            </a:r>
          </a:p>
        </p:txBody>
      </p:sp>
      <p:sp>
        <p:nvSpPr>
          <p:cNvPr id="107533" name="Text Box 13"/>
          <p:cNvSpPr txBox="1">
            <a:spLocks noChangeArrowheads="1"/>
          </p:cNvSpPr>
          <p:nvPr/>
        </p:nvSpPr>
        <p:spPr bwMode="auto">
          <a:xfrm>
            <a:off x="7707312" y="4509120"/>
            <a:ext cx="14366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400" dirty="0"/>
              <a:t>Pilares esbeltos</a:t>
            </a:r>
          </a:p>
          <a:p>
            <a:r>
              <a:rPr lang="es-ES" sz="1400" dirty="0"/>
              <a:t>Naves diáfanas</a:t>
            </a:r>
          </a:p>
        </p:txBody>
      </p:sp>
      <p:sp>
        <p:nvSpPr>
          <p:cNvPr id="107534" name="Line 14"/>
          <p:cNvSpPr>
            <a:spLocks noChangeShapeType="1"/>
          </p:cNvSpPr>
          <p:nvPr/>
        </p:nvSpPr>
        <p:spPr bwMode="auto">
          <a:xfrm flipH="1">
            <a:off x="6228184" y="4797152"/>
            <a:ext cx="1368425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5" name="14 Rectángulo"/>
          <p:cNvSpPr/>
          <p:nvPr/>
        </p:nvSpPr>
        <p:spPr>
          <a:xfrm>
            <a:off x="899592" y="260648"/>
            <a:ext cx="68495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dirty="0" smtClean="0"/>
              <a:t>Gótico catalán y levantino. Siglo XIV</a:t>
            </a:r>
            <a:endParaRPr lang="es-E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5" name="Picture 7" descr="+catedralBarcelo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8"/>
            <a:ext cx="3858358" cy="4824536"/>
          </a:xfrm>
          <a:prstGeom prst="rect">
            <a:avLst/>
          </a:prstGeom>
          <a:noFill/>
        </p:spPr>
      </p:pic>
      <p:sp>
        <p:nvSpPr>
          <p:cNvPr id="109576" name="Text Box 8"/>
          <p:cNvSpPr txBox="1">
            <a:spLocks noChangeArrowheads="1"/>
          </p:cNvSpPr>
          <p:nvPr/>
        </p:nvSpPr>
        <p:spPr bwMode="auto">
          <a:xfrm>
            <a:off x="395536" y="620688"/>
            <a:ext cx="3168378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dirty="0"/>
              <a:t>Catedral de </a:t>
            </a:r>
            <a:r>
              <a:rPr lang="es-ES" dirty="0" smtClean="0"/>
              <a:t>Barcelona. Siglo XIV</a:t>
            </a:r>
            <a:endParaRPr lang="es-ES" dirty="0"/>
          </a:p>
        </p:txBody>
      </p:sp>
      <p:pic>
        <p:nvPicPr>
          <p:cNvPr id="41986" name="Picture 2" descr="http://farm9.staticflickr.com/8375/8357613299_bf49902cbb_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9424" y="1412776"/>
            <a:ext cx="5184576" cy="3888432"/>
          </a:xfrm>
          <a:prstGeom prst="rect">
            <a:avLst/>
          </a:prstGeom>
          <a:noFill/>
        </p:spPr>
      </p:pic>
      <p:sp>
        <p:nvSpPr>
          <p:cNvPr id="11" name="10 CuadroTexto"/>
          <p:cNvSpPr txBox="1"/>
          <p:nvPr/>
        </p:nvSpPr>
        <p:spPr>
          <a:xfrm>
            <a:off x="4355976" y="5589240"/>
            <a:ext cx="412401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dirty="0" smtClean="0"/>
              <a:t>Girola de Santa María del Mar (Barcelona)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22" name="Picture 6" descr="+palma de Mallor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908720"/>
            <a:ext cx="4014428" cy="4529205"/>
          </a:xfrm>
          <a:prstGeom prst="rect">
            <a:avLst/>
          </a:prstGeom>
          <a:noFill/>
        </p:spPr>
      </p:pic>
      <p:pic>
        <p:nvPicPr>
          <p:cNvPr id="111623" name="Picture 7" descr="+catedraldepalmaexteri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48680"/>
            <a:ext cx="4581909" cy="2952328"/>
          </a:xfrm>
          <a:prstGeom prst="rect">
            <a:avLst/>
          </a:prstGeom>
          <a:noFill/>
        </p:spPr>
      </p:pic>
      <p:sp>
        <p:nvSpPr>
          <p:cNvPr id="111624" name="Text Box 8"/>
          <p:cNvSpPr txBox="1">
            <a:spLocks noChangeArrowheads="1"/>
          </p:cNvSpPr>
          <p:nvPr/>
        </p:nvSpPr>
        <p:spPr bwMode="auto">
          <a:xfrm>
            <a:off x="5148064" y="5805264"/>
            <a:ext cx="3744416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dirty="0"/>
              <a:t>Catedral de Palma de </a:t>
            </a:r>
            <a:r>
              <a:rPr lang="es-ES" dirty="0" smtClean="0"/>
              <a:t>Mallorca. S</a:t>
            </a:r>
            <a:r>
              <a:rPr lang="es-ES" dirty="0"/>
              <a:t>. XIV</a:t>
            </a:r>
          </a:p>
        </p:txBody>
      </p:sp>
      <p:pic>
        <p:nvPicPr>
          <p:cNvPr id="39940" name="Picture 4" descr="http://www.artehistoria.com/v2/jpg/AUC212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944927" y="2772105"/>
            <a:ext cx="2754153" cy="4644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22" name="Object 6"/>
          <p:cNvGraphicFramePr>
            <a:graphicFrameLocks noChangeAspect="1"/>
          </p:cNvGraphicFramePr>
          <p:nvPr/>
        </p:nvGraphicFramePr>
        <p:xfrm>
          <a:off x="5724128" y="1916832"/>
          <a:ext cx="1368152" cy="3870685"/>
        </p:xfrm>
        <a:graphic>
          <a:graphicData uri="http://schemas.openxmlformats.org/presentationml/2006/ole">
            <p:oleObj spid="_x0000_s1026" name="Fotografía de Photo Editor" r:id="rId4" imgW="838095" imgH="2371429" progId="">
              <p:embed/>
            </p:oleObj>
          </a:graphicData>
        </a:graphic>
      </p:graphicFrame>
      <p:graphicFrame>
        <p:nvGraphicFramePr>
          <p:cNvPr id="60423" name="Object 7"/>
          <p:cNvGraphicFramePr>
            <a:graphicFrameLocks noChangeAspect="1"/>
          </p:cNvGraphicFramePr>
          <p:nvPr/>
        </p:nvGraphicFramePr>
        <p:xfrm>
          <a:off x="7452320" y="1916832"/>
          <a:ext cx="1409700" cy="3908425"/>
        </p:xfrm>
        <a:graphic>
          <a:graphicData uri="http://schemas.openxmlformats.org/presentationml/2006/ole">
            <p:oleObj spid="_x0000_s1027" name="Fotografía de Photo Editor" r:id="rId5" imgW="838095" imgH="2324424" progId="">
              <p:embed/>
            </p:oleObj>
          </a:graphicData>
        </a:graphic>
      </p:graphicFrame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6012160" y="5877272"/>
            <a:ext cx="1428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dirty="0"/>
              <a:t>Franciscano</a:t>
            </a:r>
          </a:p>
        </p:txBody>
      </p:sp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7812360" y="5877272"/>
            <a:ext cx="1136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ES" dirty="0"/>
              <a:t>Dominico</a:t>
            </a: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5148064" y="620688"/>
            <a:ext cx="3768211" cy="92333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/>
            <a:r>
              <a:rPr lang="es-ES" dirty="0" smtClean="0"/>
              <a:t>Aparecen nuevas órdenes monásticas,</a:t>
            </a:r>
          </a:p>
          <a:p>
            <a:pPr algn="l"/>
            <a:r>
              <a:rPr lang="es-ES" dirty="0" smtClean="0"/>
              <a:t> al servicio de los ciudadanos, </a:t>
            </a:r>
          </a:p>
          <a:p>
            <a:pPr algn="l"/>
            <a:r>
              <a:rPr lang="es-ES" dirty="0" smtClean="0"/>
              <a:t>son las órdenes </a:t>
            </a:r>
            <a:r>
              <a:rPr lang="es-ES" dirty="0"/>
              <a:t>mendicantes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251520" y="2924944"/>
            <a:ext cx="5364088" cy="37856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2400" dirty="0" smtClean="0"/>
              <a:t>En el mundo monástico se produce la reforma cisterciense.</a:t>
            </a:r>
          </a:p>
          <a:p>
            <a:r>
              <a:rPr lang="es-ES" sz="2400" dirty="0" smtClean="0"/>
              <a:t>Bernardo de </a:t>
            </a:r>
            <a:r>
              <a:rPr lang="es-ES" sz="2400" dirty="0" err="1" smtClean="0"/>
              <a:t>Claraval</a:t>
            </a:r>
            <a:r>
              <a:rPr lang="es-ES" sz="2400" dirty="0" smtClean="0"/>
              <a:t>, consolidará la nueva orden que se caracterizará por la austeridad.</a:t>
            </a:r>
          </a:p>
          <a:p>
            <a:r>
              <a:rPr lang="es-ES" sz="2400" dirty="0" smtClean="0"/>
              <a:t>Los nuevos monasterios  son más sencillos y desornamentados, la concepción de Dios como luz  dará pie a un nuevo sistema constructivo de gran repercusión en el gótico.</a:t>
            </a:r>
            <a:endParaRPr lang="es-ES" sz="2400" dirty="0"/>
          </a:p>
        </p:txBody>
      </p:sp>
      <p:pic>
        <p:nvPicPr>
          <p:cNvPr id="1029" name="Picture 5" descr="http://www.pasaporteblog.com/wp-content/uploads/2011/05/arquitectura-cisterciense-poblet-monasterio-560x373.jpg"/>
          <p:cNvPicPr>
            <a:picLocks noChangeAspect="1" noChangeArrowheads="1"/>
          </p:cNvPicPr>
          <p:nvPr/>
        </p:nvPicPr>
        <p:blipFill>
          <a:blip r:embed="rId6" cstate="print"/>
          <a:srcRect t="6787" r="21036" b="6768"/>
          <a:stretch>
            <a:fillRect/>
          </a:stretch>
        </p:blipFill>
        <p:spPr bwMode="auto">
          <a:xfrm>
            <a:off x="755576" y="89629"/>
            <a:ext cx="3888432" cy="2835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70" name="Picture 6" descr="+catedral_sevil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14850"/>
            <a:ext cx="3960812" cy="2343150"/>
          </a:xfrm>
          <a:prstGeom prst="rect">
            <a:avLst/>
          </a:prstGeom>
          <a:noFill/>
        </p:spPr>
      </p:pic>
      <p:pic>
        <p:nvPicPr>
          <p:cNvPr id="113671" name="Picture 7" descr="+catedralsevillainteri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268760"/>
            <a:ext cx="5688632" cy="3980975"/>
          </a:xfrm>
          <a:prstGeom prst="rect">
            <a:avLst/>
          </a:prstGeom>
          <a:noFill/>
        </p:spPr>
      </p:pic>
      <p:sp>
        <p:nvSpPr>
          <p:cNvPr id="113672" name="Text Box 8"/>
          <p:cNvSpPr txBox="1">
            <a:spLocks noChangeArrowheads="1"/>
          </p:cNvSpPr>
          <p:nvPr/>
        </p:nvSpPr>
        <p:spPr bwMode="auto">
          <a:xfrm>
            <a:off x="5220072" y="5877272"/>
            <a:ext cx="2761397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dirty="0"/>
              <a:t>Catedral de </a:t>
            </a:r>
            <a:r>
              <a:rPr lang="es-ES" dirty="0" smtClean="0"/>
              <a:t>Sevilla. Siglo </a:t>
            </a:r>
            <a:r>
              <a:rPr lang="es-ES" dirty="0"/>
              <a:t>XV</a:t>
            </a:r>
          </a:p>
        </p:txBody>
      </p:sp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s-ES" sz="3600" dirty="0" smtClean="0"/>
              <a:t>Las últimas construcciones góticas. </a:t>
            </a:r>
            <a:br>
              <a:rPr lang="es-ES" sz="3600" dirty="0" smtClean="0"/>
            </a:br>
            <a:r>
              <a:rPr lang="es-ES" sz="3600" dirty="0" smtClean="0"/>
              <a:t>El gótico flamígero. siglos XV y XVI</a:t>
            </a:r>
            <a:endParaRPr lang="es-ES" sz="3600" dirty="0"/>
          </a:p>
        </p:txBody>
      </p:sp>
      <p:pic>
        <p:nvPicPr>
          <p:cNvPr id="37890" name="Picture 2" descr="http://upload.wikimedia.org/wikipedia/commons/4/47/Planocatsevilla.jpg"/>
          <p:cNvPicPr>
            <a:picLocks noChangeAspect="1" noChangeArrowheads="1"/>
          </p:cNvPicPr>
          <p:nvPr/>
        </p:nvPicPr>
        <p:blipFill>
          <a:blip r:embed="rId5" cstate="print"/>
          <a:srcRect l="23848" r="5698" b="8947"/>
          <a:stretch>
            <a:fillRect/>
          </a:stretch>
        </p:blipFill>
        <p:spPr bwMode="auto">
          <a:xfrm>
            <a:off x="395536" y="1484784"/>
            <a:ext cx="2448272" cy="29333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Picture 2" descr="Basilica-4"/>
          <p:cNvPicPr>
            <a:picLocks noChangeAspect="1" noChangeArrowheads="1"/>
          </p:cNvPicPr>
          <p:nvPr/>
        </p:nvPicPr>
        <p:blipFill>
          <a:blip r:embed="rId2" cstate="print"/>
          <a:srcRect l="21553"/>
          <a:stretch>
            <a:fillRect/>
          </a:stretch>
        </p:blipFill>
        <p:spPr bwMode="auto">
          <a:xfrm rot="5400000" flipH="1">
            <a:off x="4175476" y="3365132"/>
            <a:ext cx="2521240" cy="4464496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323528" y="5157192"/>
            <a:ext cx="276838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dirty="0" smtClean="0"/>
              <a:t>Basílica  de Colmenar Viejo.</a:t>
            </a:r>
          </a:p>
          <a:p>
            <a:r>
              <a:rPr lang="es-ES" dirty="0" smtClean="0"/>
              <a:t> 1480. Juan Guas,</a:t>
            </a:r>
            <a:endParaRPr lang="es-ES" dirty="0"/>
          </a:p>
        </p:txBody>
      </p:sp>
      <p:pic>
        <p:nvPicPr>
          <p:cNvPr id="91138" name="Picture 2" descr="http://static.panoramio.com/photos/large/6442114.jpg"/>
          <p:cNvPicPr>
            <a:picLocks noChangeAspect="1" noChangeArrowheads="1"/>
          </p:cNvPicPr>
          <p:nvPr/>
        </p:nvPicPr>
        <p:blipFill>
          <a:blip r:embed="rId3" cstate="print"/>
          <a:srcRect b="17468"/>
          <a:stretch>
            <a:fillRect/>
          </a:stretch>
        </p:blipFill>
        <p:spPr bwMode="auto">
          <a:xfrm>
            <a:off x="899592" y="260648"/>
            <a:ext cx="7443872" cy="4121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http://upload.wikimedia.org/wikipedia/commons/thumb/e/e3/Catedral_de_Segovia.jpg/800px-Catedral_de_Segov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896544" cy="3874391"/>
          </a:xfrm>
          <a:prstGeom prst="rect">
            <a:avLst/>
          </a:prstGeom>
          <a:noFill/>
        </p:spPr>
      </p:pic>
      <p:pic>
        <p:nvPicPr>
          <p:cNvPr id="89092" name="Picture 4" descr="http://upload.wikimedia.org/wikipedia/commons/thumb/3/36/Arcos_en_Fachada_principal_de_la_Catedral_Nueva_de_Salamanca.JPG/800px-Arcos_en_Fachada_principal_de_la_Catedral_Nueva_de_Salaman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9424" y="2780928"/>
            <a:ext cx="5184576" cy="3888432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5508104" y="1052736"/>
            <a:ext cx="3057504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dirty="0" smtClean="0"/>
              <a:t>Las últimas catedrales góticas</a:t>
            </a:r>
          </a:p>
          <a:p>
            <a:r>
              <a:rPr lang="es-ES" dirty="0" smtClean="0"/>
              <a:t>Segovia (arriba) y  Salamanca.</a:t>
            </a:r>
          </a:p>
          <a:p>
            <a:r>
              <a:rPr lang="es-ES" dirty="0" smtClean="0"/>
              <a:t> Siglo XVI_XVIII.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0" y="5661248"/>
            <a:ext cx="381457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dirty="0" smtClean="0"/>
              <a:t>Fachada principal de la Catedral Nueva</a:t>
            </a:r>
          </a:p>
          <a:p>
            <a:r>
              <a:rPr lang="es-ES" dirty="0" smtClean="0"/>
              <a:t>Salamanca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http://upload.wikimedia.org/wikipedia/commons/thumb/6/61/Burgos_Kathedrale_Innen.jpg/1024px-Burgos_Kathedrale_Inn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 flipH="1">
            <a:off x="-432836" y="1652709"/>
            <a:ext cx="5544615" cy="3768606"/>
          </a:xfrm>
          <a:prstGeom prst="rect">
            <a:avLst/>
          </a:prstGeom>
          <a:noFill/>
        </p:spPr>
      </p:pic>
      <p:pic>
        <p:nvPicPr>
          <p:cNvPr id="98308" name="Picture 4" descr="http://upload.wikimedia.org/wikipedia/commons/thumb/f/f9/Burgos_-_Catedral_164_-_cimborrio.jpg/640px-Burgos_-_Catedral_164_-_cimborri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1" y="476671"/>
            <a:ext cx="4337582" cy="5781185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2915816" y="6309320"/>
            <a:ext cx="439254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dirty="0" smtClean="0"/>
              <a:t>Cimborrio de la catedral de Burgos. </a:t>
            </a:r>
            <a:r>
              <a:rPr lang="es-ES" dirty="0" err="1" smtClean="0"/>
              <a:t>Sigllo</a:t>
            </a:r>
            <a:r>
              <a:rPr lang="es-ES" dirty="0" smtClean="0"/>
              <a:t> XVI</a:t>
            </a:r>
            <a:endParaRPr lang="es-E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62" name="Picture 6" descr="+sangregoriovalladoli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052736"/>
            <a:ext cx="3528392" cy="5291575"/>
          </a:xfrm>
          <a:prstGeom prst="rect">
            <a:avLst/>
          </a:prstGeom>
          <a:noFill/>
        </p:spPr>
      </p:pic>
      <p:pic>
        <p:nvPicPr>
          <p:cNvPr id="121863" name="Picture 7" descr="+valladolidsanpabl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052736"/>
            <a:ext cx="3600400" cy="5203080"/>
          </a:xfrm>
          <a:prstGeom prst="rect">
            <a:avLst/>
          </a:prstGeom>
          <a:noFill/>
        </p:spPr>
      </p:pic>
      <p:sp>
        <p:nvSpPr>
          <p:cNvPr id="121864" name="Text Box 8"/>
          <p:cNvSpPr txBox="1">
            <a:spLocks noChangeArrowheads="1"/>
          </p:cNvSpPr>
          <p:nvPr/>
        </p:nvSpPr>
        <p:spPr bwMode="auto">
          <a:xfrm>
            <a:off x="1979712" y="6491287"/>
            <a:ext cx="1543050" cy="3667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dirty="0"/>
              <a:t>San Gregorio</a:t>
            </a:r>
          </a:p>
        </p:txBody>
      </p:sp>
      <p:sp>
        <p:nvSpPr>
          <p:cNvPr id="121865" name="Text Box 9"/>
          <p:cNvSpPr txBox="1">
            <a:spLocks noChangeArrowheads="1"/>
          </p:cNvSpPr>
          <p:nvPr/>
        </p:nvSpPr>
        <p:spPr bwMode="auto">
          <a:xfrm>
            <a:off x="6228184" y="6491288"/>
            <a:ext cx="1238250" cy="3667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dirty="0"/>
              <a:t>San Pablo</a:t>
            </a:r>
          </a:p>
        </p:txBody>
      </p:sp>
      <p:sp>
        <p:nvSpPr>
          <p:cNvPr id="121866" name="Text Box 10"/>
          <p:cNvSpPr txBox="1">
            <a:spLocks noChangeArrowheads="1"/>
          </p:cNvSpPr>
          <p:nvPr/>
        </p:nvSpPr>
        <p:spPr bwMode="auto">
          <a:xfrm>
            <a:off x="1619672" y="260648"/>
            <a:ext cx="62520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3200" dirty="0"/>
              <a:t>Portadas retablo</a:t>
            </a:r>
            <a:r>
              <a:rPr lang="es-ES" sz="3200" dirty="0" smtClean="0"/>
              <a:t>. Siglo XV. Valladolid</a:t>
            </a:r>
            <a:endParaRPr lang="es-E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9" name="Picture 7" descr="+valencialalonjafachadaprincipal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980728"/>
            <a:ext cx="7992888" cy="5319260"/>
          </a:xfrm>
          <a:prstGeom prst="rect">
            <a:avLst/>
          </a:prstGeom>
          <a:noFill/>
        </p:spPr>
      </p:pic>
      <p:sp>
        <p:nvSpPr>
          <p:cNvPr id="115720" name="Text Box 8"/>
          <p:cNvSpPr txBox="1">
            <a:spLocks noChangeArrowheads="1"/>
          </p:cNvSpPr>
          <p:nvPr/>
        </p:nvSpPr>
        <p:spPr bwMode="auto">
          <a:xfrm>
            <a:off x="2771800" y="6488668"/>
            <a:ext cx="3591881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dirty="0" smtClean="0"/>
              <a:t>Lonja </a:t>
            </a:r>
            <a:r>
              <a:rPr lang="es-ES" dirty="0"/>
              <a:t>y Consulado del </a:t>
            </a:r>
            <a:r>
              <a:rPr lang="es-ES" dirty="0" smtClean="0"/>
              <a:t>Mar.  Valencia</a:t>
            </a:r>
            <a:endParaRPr lang="es-ES" dirty="0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35696" y="188640"/>
            <a:ext cx="6789440" cy="1143000"/>
          </a:xfrm>
        </p:spPr>
        <p:txBody>
          <a:bodyPr>
            <a:noAutofit/>
          </a:bodyPr>
          <a:lstStyle/>
          <a:p>
            <a:r>
              <a:rPr lang="es-ES" dirty="0" smtClean="0"/>
              <a:t>Arquitectura Civil.</a:t>
            </a:r>
            <a:br>
              <a:rPr lang="es-ES" dirty="0" smtClean="0"/>
            </a:b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6" name="Picture 6" descr="+lonjainteri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58398"/>
            <a:ext cx="7632848" cy="5725758"/>
          </a:xfrm>
          <a:prstGeom prst="rect">
            <a:avLst/>
          </a:prstGeom>
          <a:noFill/>
        </p:spPr>
      </p:pic>
      <p:sp>
        <p:nvSpPr>
          <p:cNvPr id="117767" name="Text Box 7"/>
          <p:cNvSpPr txBox="1">
            <a:spLocks noChangeArrowheads="1"/>
          </p:cNvSpPr>
          <p:nvPr/>
        </p:nvSpPr>
        <p:spPr bwMode="auto">
          <a:xfrm>
            <a:off x="3707904" y="6309320"/>
            <a:ext cx="1872629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dirty="0"/>
              <a:t>Lonja de Valencia</a:t>
            </a:r>
            <a:r>
              <a:rPr lang="es-ES" dirty="0" smtClean="0"/>
              <a:t>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4" name="Picture 6" descr="+san JuandelosReyes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92696"/>
            <a:ext cx="3865761" cy="5154348"/>
          </a:xfrm>
          <a:prstGeom prst="rect">
            <a:avLst/>
          </a:prstGeom>
          <a:noFill/>
        </p:spPr>
      </p:pic>
      <p:pic>
        <p:nvPicPr>
          <p:cNvPr id="119815" name="Picture 7" descr="+San Juan de los Reyes claustr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620688"/>
            <a:ext cx="3455937" cy="5202824"/>
          </a:xfrm>
          <a:prstGeom prst="rect">
            <a:avLst/>
          </a:prstGeom>
          <a:noFill/>
        </p:spPr>
      </p:pic>
      <p:sp>
        <p:nvSpPr>
          <p:cNvPr id="119816" name="Text Box 8"/>
          <p:cNvSpPr txBox="1">
            <a:spLocks noChangeArrowheads="1"/>
          </p:cNvSpPr>
          <p:nvPr/>
        </p:nvSpPr>
        <p:spPr bwMode="auto">
          <a:xfrm>
            <a:off x="2051720" y="6093296"/>
            <a:ext cx="4992585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dirty="0" smtClean="0"/>
              <a:t>Hospital </a:t>
            </a:r>
            <a:r>
              <a:rPr lang="es-ES" dirty="0"/>
              <a:t>de San Juan de los </a:t>
            </a:r>
            <a:r>
              <a:rPr lang="es-ES" dirty="0" smtClean="0"/>
              <a:t>Reyes, claustro (Toledo)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http://www.turismoenfotos.com/archivos/temp/2339/1024_1232716145_manzanares-el-real-madr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44" y="764704"/>
            <a:ext cx="9126956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10" name="Picture 6" descr="+Bruselas-Ayuntamien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548680"/>
            <a:ext cx="3456384" cy="5366922"/>
          </a:xfrm>
          <a:prstGeom prst="rect">
            <a:avLst/>
          </a:prstGeom>
          <a:noFill/>
        </p:spPr>
      </p:pic>
      <p:sp>
        <p:nvSpPr>
          <p:cNvPr id="123911" name="Text Box 7"/>
          <p:cNvSpPr txBox="1">
            <a:spLocks noChangeArrowheads="1"/>
          </p:cNvSpPr>
          <p:nvPr/>
        </p:nvSpPr>
        <p:spPr bwMode="auto">
          <a:xfrm>
            <a:off x="1331640" y="6237312"/>
            <a:ext cx="2640979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dirty="0" smtClean="0"/>
              <a:t>Ayuntamiento </a:t>
            </a:r>
            <a:r>
              <a:rPr lang="es-ES" dirty="0"/>
              <a:t>de Bruselas</a:t>
            </a:r>
          </a:p>
        </p:txBody>
      </p:sp>
      <p:pic>
        <p:nvPicPr>
          <p:cNvPr id="8" name="Picture 6" descr="+palazzo del comunesie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548680"/>
            <a:ext cx="4039153" cy="5452956"/>
          </a:xfrm>
          <a:prstGeom prst="rect">
            <a:avLst/>
          </a:prstGeom>
          <a:noFill/>
        </p:spPr>
      </p:pic>
      <p:sp>
        <p:nvSpPr>
          <p:cNvPr id="9" name="8 Rectángulo"/>
          <p:cNvSpPr/>
          <p:nvPr/>
        </p:nvSpPr>
        <p:spPr>
          <a:xfrm>
            <a:off x="5508104" y="6165304"/>
            <a:ext cx="280831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dirty="0" smtClean="0"/>
              <a:t>Palazzo del </a:t>
            </a:r>
            <a:r>
              <a:rPr lang="es-ES" dirty="0" err="1" smtClean="0"/>
              <a:t>Comune</a:t>
            </a:r>
            <a:r>
              <a:rPr lang="es-ES" dirty="0" smtClean="0"/>
              <a:t>. Siena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http://www.catedralesgoticas.es/vademecum/arquitec_08.jpg"/>
          <p:cNvPicPr>
            <a:picLocks noChangeAspect="1" noChangeArrowheads="1"/>
          </p:cNvPicPr>
          <p:nvPr/>
        </p:nvPicPr>
        <p:blipFill>
          <a:blip r:embed="rId2" cstate="print"/>
          <a:srcRect r="6348" b="25822"/>
          <a:stretch>
            <a:fillRect/>
          </a:stretch>
        </p:blipFill>
        <p:spPr bwMode="auto">
          <a:xfrm>
            <a:off x="179512" y="1052736"/>
            <a:ext cx="4283968" cy="4899765"/>
          </a:xfrm>
          <a:prstGeom prst="rect">
            <a:avLst/>
          </a:prstGeom>
          <a:noFill/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211960" y="0"/>
            <a:ext cx="4114800" cy="1143000"/>
          </a:xfrm>
        </p:spPr>
        <p:txBody>
          <a:bodyPr/>
          <a:lstStyle/>
          <a:p>
            <a:r>
              <a:rPr lang="es-ES" dirty="0" smtClean="0"/>
              <a:t>Características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4572000" y="1124744"/>
            <a:ext cx="4572000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dirty="0" smtClean="0"/>
              <a:t>El </a:t>
            </a:r>
            <a:r>
              <a:rPr lang="es-ES" b="1" dirty="0" smtClean="0"/>
              <a:t>cuadrado</a:t>
            </a:r>
            <a:r>
              <a:rPr lang="es-ES" dirty="0" smtClean="0"/>
              <a:t> era </a:t>
            </a:r>
            <a:r>
              <a:rPr lang="es-ES" b="1" dirty="0" smtClean="0"/>
              <a:t> módulo </a:t>
            </a:r>
            <a:r>
              <a:rPr lang="es-ES" dirty="0" smtClean="0"/>
              <a:t>de proporción, a partir del cual derivaban todas las medidas de la planta y del alzado, así como las proporciones entre las distintas partes de la construcción.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4572000" y="2636912"/>
            <a:ext cx="4572000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ES" dirty="0" smtClean="0"/>
              <a:t>los canteros  formaban </a:t>
            </a:r>
            <a:r>
              <a:rPr lang="es-ES" b="1" dirty="0" smtClean="0"/>
              <a:t>la logia </a:t>
            </a:r>
            <a:r>
              <a:rPr lang="es-ES" dirty="0" smtClean="0"/>
              <a:t>o grupo de trabajo perfectamente organizado, entre ellos se diferenciaban los que elaboraban los sillares y los que los colocaban en los muros, cada logia dejaba sus </a:t>
            </a:r>
            <a:r>
              <a:rPr lang="es-ES" b="1" dirty="0" smtClean="0"/>
              <a:t>marcas de cantería </a:t>
            </a:r>
            <a:r>
              <a:rPr lang="es-ES" dirty="0" smtClean="0"/>
              <a:t>en los edificios .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4572000" y="4437112"/>
            <a:ext cx="4572000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ES" dirty="0" smtClean="0"/>
              <a:t>La financiación de las catedrales  procedía de las  donaciones reales, la aportación de los comerciantes (burgueses). La catedral era el vínculo que unía  y enorgullecía espiritualmente a los ciudadanos.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4" name="Text Box 6"/>
          <p:cNvSpPr txBox="1">
            <a:spLocks noChangeArrowheads="1"/>
          </p:cNvSpPr>
          <p:nvPr/>
        </p:nvSpPr>
        <p:spPr bwMode="auto">
          <a:xfrm>
            <a:off x="3707904" y="6093296"/>
            <a:ext cx="2245423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dirty="0" smtClean="0"/>
              <a:t>Palacio ducal. Venecia</a:t>
            </a:r>
            <a:endParaRPr lang="es-ES" dirty="0"/>
          </a:p>
        </p:txBody>
      </p:sp>
      <p:pic>
        <p:nvPicPr>
          <p:cNvPr id="130055" name="Picture 7" descr="+palacio ducal Veneci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6"/>
            <a:ext cx="8395398" cy="5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0" y="0"/>
            <a:ext cx="3563888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Elementos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sustentados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851920" y="3841790"/>
            <a:ext cx="5292080" cy="30162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2800" b="1" dirty="0" smtClean="0"/>
              <a:t>El arco apuntado u ojival </a:t>
            </a:r>
          </a:p>
          <a:p>
            <a:r>
              <a:rPr lang="es-ES" dirty="0" smtClean="0"/>
              <a:t>No es exclusivo del Gótico, también se utilizó a finales del Románico y en el arte árabe. </a:t>
            </a:r>
          </a:p>
          <a:p>
            <a:r>
              <a:rPr lang="es-ES" dirty="0" smtClean="0"/>
              <a:t>Se compone de  dos segmentos de círculo que se cortan y que se apoyan mutuamente. </a:t>
            </a:r>
          </a:p>
          <a:p>
            <a:r>
              <a:rPr lang="es-ES" dirty="0"/>
              <a:t>A</a:t>
            </a:r>
            <a:r>
              <a:rPr lang="es-ES" dirty="0" smtClean="0"/>
              <a:t>guanta mejor el peso que el arco de medio punto.</a:t>
            </a:r>
          </a:p>
          <a:p>
            <a:r>
              <a:rPr lang="es-ES" dirty="0"/>
              <a:t>D</a:t>
            </a:r>
            <a:r>
              <a:rPr lang="es-ES" dirty="0" smtClean="0"/>
              <a:t>ebido a su verticalidad, proporciona mayor esbeltez al conjunto.</a:t>
            </a:r>
          </a:p>
          <a:p>
            <a:r>
              <a:rPr lang="es-ES" dirty="0" smtClean="0"/>
              <a:t>Aparecen grandes variaciones de arcos a lo largo del periodo gótico</a:t>
            </a:r>
            <a:endParaRPr lang="es-ES" dirty="0"/>
          </a:p>
        </p:txBody>
      </p:sp>
      <p:pic>
        <p:nvPicPr>
          <p:cNvPr id="5" name="Picture 2" descr="http://3.bp.blogspot.com/-Hcs4nIPurag/UAhLjPvvOgI/AAAAAAAAAjw/yCuOwox-QqY/s400/tipolog%C3%ADa+de+arcos+g%C3%B3tic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7518" y="476672"/>
            <a:ext cx="5306482" cy="3316551"/>
          </a:xfrm>
          <a:prstGeom prst="rect">
            <a:avLst/>
          </a:prstGeom>
          <a:noFill/>
        </p:spPr>
      </p:pic>
      <p:pic>
        <p:nvPicPr>
          <p:cNvPr id="10" name="Picture 12" descr="http://web.educastur.princast.es/proyectos/jimena/pj_leontinaai/arte/webimarte2/WEBIMAG/GOTICO/imagenes/elementos/arcono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2060848"/>
            <a:ext cx="1013571" cy="908720"/>
          </a:xfrm>
          <a:prstGeom prst="rect">
            <a:avLst/>
          </a:prstGeom>
          <a:noFill/>
        </p:spPr>
      </p:pic>
      <p:pic>
        <p:nvPicPr>
          <p:cNvPr id="16" name="Picture 2" descr="http://upload.wikimedia.org/wikipedia/commons/thumb/3/3d/Puerta_de_iglesia_en_Colmenar_Viejo.jpg/640px-Puerta_de_iglesia_en_Colmenar_Viej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80728"/>
            <a:ext cx="3761351" cy="5013176"/>
          </a:xfrm>
          <a:prstGeom prst="rect">
            <a:avLst/>
          </a:prstGeom>
          <a:noFill/>
        </p:spPr>
      </p:pic>
      <p:sp>
        <p:nvSpPr>
          <p:cNvPr id="17" name="16 Rectángulo"/>
          <p:cNvSpPr/>
          <p:nvPr/>
        </p:nvSpPr>
        <p:spPr>
          <a:xfrm>
            <a:off x="1043608" y="5949280"/>
            <a:ext cx="214198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dirty="0"/>
              <a:t>Puerta de la </a:t>
            </a:r>
            <a:r>
              <a:rPr lang="es-ES" dirty="0" smtClean="0"/>
              <a:t>Basílica </a:t>
            </a:r>
          </a:p>
          <a:p>
            <a:r>
              <a:rPr lang="es-ES" dirty="0" smtClean="0"/>
              <a:t>de Colmenar Viejo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eb.educastur.princast.es/proyectos/jimena/pj_leontinaai/arte/webimarte2/WEBIMAG/GOTICO/imagenes/elementos/bovcuat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96752"/>
            <a:ext cx="6624736" cy="4251170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971600" y="5657671"/>
            <a:ext cx="7308304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2400" b="1" dirty="0" smtClean="0"/>
              <a:t>la bóveda ojival o de crucería. </a:t>
            </a:r>
            <a:r>
              <a:rPr lang="es-ES" sz="2400" dirty="0" smtClean="0"/>
              <a:t>Se forma por el cruce de dos arcos apuntados. Consta de nervios (esqueleto) y plementos (paños que cubren la bóveda)</a:t>
            </a:r>
            <a:endParaRPr lang="es-ES" sz="2400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Elementos sustentados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s-ES" dirty="0" smtClean="0"/>
              <a:t>Elementos sustentados</a:t>
            </a:r>
            <a:endParaRPr lang="es-ES" dirty="0"/>
          </a:p>
        </p:txBody>
      </p:sp>
      <p:pic>
        <p:nvPicPr>
          <p:cNvPr id="106500" name="Picture 4" descr="http://web.educastur.princast.es/proyectos/jimena/pj_leontinaai/arte/webimarte2/WEBIMAG/GOTICO/imagenes/elementos/bovcuat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2843809" cy="3029587"/>
          </a:xfrm>
          <a:prstGeom prst="rect">
            <a:avLst/>
          </a:prstGeom>
          <a:noFill/>
        </p:spPr>
      </p:pic>
      <p:pic>
        <p:nvPicPr>
          <p:cNvPr id="106502" name="Picture 6" descr="http://web.educastur.princast.es/proyectos/jimena/pj_leontinaai/arte/webimarte2/WEBIMAG/GOTICO/imagenes/elementos/bovsx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052736"/>
            <a:ext cx="3040861" cy="2304256"/>
          </a:xfrm>
          <a:prstGeom prst="rect">
            <a:avLst/>
          </a:prstGeom>
          <a:noFill/>
        </p:spPr>
      </p:pic>
      <p:pic>
        <p:nvPicPr>
          <p:cNvPr id="106504" name="Picture 8" descr="http://web.educastur.princast.es/proyectos/jimena/pj_leontinaai/arte/webimarte2/WEBIMAG/GOTICO/imagenes/elementos/bovter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293096"/>
            <a:ext cx="2808312" cy="2355360"/>
          </a:xfrm>
          <a:prstGeom prst="rect">
            <a:avLst/>
          </a:prstGeom>
          <a:noFill/>
        </p:spPr>
      </p:pic>
      <p:pic>
        <p:nvPicPr>
          <p:cNvPr id="106506" name="Picture 10" descr="http://web.educastur.princast.es/proyectos/jimena/pj_leontinaai/arte/webimarte2/WEBIMAG/GOTICO/imagenes/elementos/bovest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3789040"/>
            <a:ext cx="2905461" cy="2664296"/>
          </a:xfrm>
          <a:prstGeom prst="rect">
            <a:avLst/>
          </a:prstGeom>
          <a:noFill/>
        </p:spPr>
      </p:pic>
      <p:sp>
        <p:nvSpPr>
          <p:cNvPr id="11" name="10 Rectángulo"/>
          <p:cNvSpPr/>
          <p:nvPr/>
        </p:nvSpPr>
        <p:spPr>
          <a:xfrm>
            <a:off x="323528" y="4005064"/>
            <a:ext cx="22365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b="1" dirty="0"/>
              <a:t>Bóveda de crucería </a:t>
            </a:r>
            <a:r>
              <a:rPr lang="es-ES" sz="1200" b="1" dirty="0" err="1"/>
              <a:t>cuatripartita</a:t>
            </a:r>
            <a:endParaRPr lang="es-ES" sz="1200" dirty="0"/>
          </a:p>
        </p:txBody>
      </p:sp>
      <p:sp>
        <p:nvSpPr>
          <p:cNvPr id="12" name="11 Rectángulo"/>
          <p:cNvSpPr/>
          <p:nvPr/>
        </p:nvSpPr>
        <p:spPr>
          <a:xfrm>
            <a:off x="6444208" y="3429000"/>
            <a:ext cx="20752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b="1" dirty="0"/>
              <a:t>Bóveda de crucería </a:t>
            </a:r>
            <a:r>
              <a:rPr lang="es-ES" sz="1200" b="1" dirty="0" err="1"/>
              <a:t>sexpartita</a:t>
            </a:r>
            <a:endParaRPr lang="es-ES" sz="1200" dirty="0"/>
          </a:p>
        </p:txBody>
      </p:sp>
      <p:sp>
        <p:nvSpPr>
          <p:cNvPr id="13" name="12 Rectángulo"/>
          <p:cNvSpPr/>
          <p:nvPr/>
        </p:nvSpPr>
        <p:spPr>
          <a:xfrm>
            <a:off x="467544" y="6581001"/>
            <a:ext cx="15159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b="1" dirty="0"/>
              <a:t>Bóveda de terceletes</a:t>
            </a:r>
            <a:endParaRPr lang="es-ES" sz="1200" dirty="0"/>
          </a:p>
        </p:txBody>
      </p:sp>
      <p:sp>
        <p:nvSpPr>
          <p:cNvPr id="14" name="13 Rectángulo"/>
          <p:cNvSpPr/>
          <p:nvPr/>
        </p:nvSpPr>
        <p:spPr>
          <a:xfrm>
            <a:off x="6876256" y="6581001"/>
            <a:ext cx="13254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b="1" dirty="0"/>
              <a:t>Bóveda estrellada</a:t>
            </a:r>
            <a:endParaRPr lang="es-ES" sz="1200" dirty="0"/>
          </a:p>
        </p:txBody>
      </p:sp>
      <p:pic>
        <p:nvPicPr>
          <p:cNvPr id="15" name="Picture 6" descr="+windsor2bóveda abanic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1484784"/>
            <a:ext cx="2697285" cy="4062611"/>
          </a:xfrm>
          <a:prstGeom prst="rect">
            <a:avLst/>
          </a:prstGeom>
          <a:noFill/>
        </p:spPr>
      </p:pic>
      <p:sp>
        <p:nvSpPr>
          <p:cNvPr id="16" name="15 Rectángulo"/>
          <p:cNvSpPr/>
          <p:nvPr/>
        </p:nvSpPr>
        <p:spPr>
          <a:xfrm>
            <a:off x="3635896" y="5877272"/>
            <a:ext cx="1958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Bóveda de abanico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Elementos sustentantes. Pilares</a:t>
            </a:r>
            <a:endParaRPr lang="es-ES" dirty="0"/>
          </a:p>
        </p:txBody>
      </p:sp>
      <p:pic>
        <p:nvPicPr>
          <p:cNvPr id="110594" name="Picture 2" descr="http://web.educastur.princast.es/proyectos/jimena/pj_leontinaai/arte/webimarte2/WEBIMAG/GOTICO/imagenes/elementos/pil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2627784" cy="448492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827584" y="6093296"/>
            <a:ext cx="1727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Pilar compuesto</a:t>
            </a:r>
          </a:p>
        </p:txBody>
      </p:sp>
      <p:pic>
        <p:nvPicPr>
          <p:cNvPr id="7" name="Picture 8" descr="+notre_dame interior"/>
          <p:cNvPicPr>
            <a:picLocks noChangeAspect="1" noChangeArrowheads="1"/>
          </p:cNvPicPr>
          <p:nvPr/>
        </p:nvPicPr>
        <p:blipFill>
          <a:blip r:embed="rId3" cstate="print"/>
          <a:srcRect t="10820" r="47652"/>
          <a:stretch>
            <a:fillRect/>
          </a:stretch>
        </p:blipFill>
        <p:spPr bwMode="auto">
          <a:xfrm>
            <a:off x="3347864" y="1484784"/>
            <a:ext cx="2166770" cy="4464496"/>
          </a:xfrm>
          <a:prstGeom prst="rect">
            <a:avLst/>
          </a:prstGeom>
          <a:noFill/>
        </p:spPr>
      </p:pic>
      <p:pic>
        <p:nvPicPr>
          <p:cNvPr id="8" name="Picture 7" descr="+Chartres interior"/>
          <p:cNvPicPr>
            <a:picLocks noChangeAspect="1" noChangeArrowheads="1"/>
          </p:cNvPicPr>
          <p:nvPr/>
        </p:nvPicPr>
        <p:blipFill>
          <a:blip r:embed="rId4" cstate="print"/>
          <a:srcRect l="52846"/>
          <a:stretch>
            <a:fillRect/>
          </a:stretch>
        </p:blipFill>
        <p:spPr bwMode="auto">
          <a:xfrm>
            <a:off x="5853294" y="1484785"/>
            <a:ext cx="2823161" cy="4464496"/>
          </a:xfrm>
          <a:prstGeom prst="rect">
            <a:avLst/>
          </a:prstGeom>
          <a:noFill/>
        </p:spPr>
      </p:pic>
      <p:sp>
        <p:nvSpPr>
          <p:cNvPr id="9" name="8 Rectángulo"/>
          <p:cNvSpPr/>
          <p:nvPr/>
        </p:nvSpPr>
        <p:spPr>
          <a:xfrm>
            <a:off x="3419872" y="6021288"/>
            <a:ext cx="18310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Pilares circulares</a:t>
            </a:r>
          </a:p>
          <a:p>
            <a:r>
              <a:rPr lang="es-ES" dirty="0" err="1" smtClean="0"/>
              <a:t>Notre</a:t>
            </a:r>
            <a:r>
              <a:rPr lang="es-ES" dirty="0" smtClean="0"/>
              <a:t> Dame París</a:t>
            </a:r>
            <a:endParaRPr lang="es-ES" dirty="0"/>
          </a:p>
        </p:txBody>
      </p:sp>
      <p:sp>
        <p:nvSpPr>
          <p:cNvPr id="10" name="9 Rectángulo"/>
          <p:cNvSpPr/>
          <p:nvPr/>
        </p:nvSpPr>
        <p:spPr>
          <a:xfrm>
            <a:off x="6228184" y="6093296"/>
            <a:ext cx="21055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Pilares poligonales</a:t>
            </a:r>
          </a:p>
          <a:p>
            <a:r>
              <a:rPr lang="es-ES" dirty="0" smtClean="0"/>
              <a:t>Catedral de </a:t>
            </a:r>
            <a:r>
              <a:rPr lang="es-ES" dirty="0" err="1" smtClean="0"/>
              <a:t>Chartres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1198</Words>
  <Application>Microsoft Office PowerPoint</Application>
  <PresentationFormat>Presentación en pantalla (4:3)</PresentationFormat>
  <Paragraphs>189</Paragraphs>
  <Slides>50</Slides>
  <Notes>26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50</vt:i4>
      </vt:variant>
    </vt:vector>
  </HeadingPairs>
  <TitlesOfParts>
    <vt:vector size="52" baseType="lpstr">
      <vt:lpstr>Tema de Office</vt:lpstr>
      <vt:lpstr>Fotografía de Photo Editor</vt:lpstr>
      <vt:lpstr>Diapositiva 1</vt:lpstr>
      <vt:lpstr>CONTEXTO HISTÓRICO </vt:lpstr>
      <vt:lpstr>Diapositiva 3</vt:lpstr>
      <vt:lpstr>Diapositiva 4</vt:lpstr>
      <vt:lpstr>Características</vt:lpstr>
      <vt:lpstr>Diapositiva 6</vt:lpstr>
      <vt:lpstr>Elementos sustentados</vt:lpstr>
      <vt:lpstr>Elementos sustentados</vt:lpstr>
      <vt:lpstr>Elementos sustentantes. Pilares</vt:lpstr>
      <vt:lpstr>Diapositiva 10</vt:lpstr>
      <vt:lpstr>Diapositiva 11</vt:lpstr>
      <vt:lpstr>Plantas</vt:lpstr>
      <vt:lpstr>El alzado.   Desarrollo en altura </vt:lpstr>
      <vt:lpstr>Diapositiva 14</vt:lpstr>
      <vt:lpstr>Elementos decorativos</vt:lpstr>
      <vt:lpstr>Diapositiva 16</vt:lpstr>
      <vt:lpstr>Diapositiva 17</vt:lpstr>
      <vt:lpstr>Evolución. El gótico inicial, s.XII</vt:lpstr>
      <vt:lpstr>Diapositiva 19</vt:lpstr>
      <vt:lpstr>Evolución. El gótico de finales s.XII</vt:lpstr>
      <vt:lpstr>Diapositiva 21</vt:lpstr>
      <vt:lpstr>Evolución. S.XIII. Gòtico clásico </vt:lpstr>
      <vt:lpstr>Diapositiva 23</vt:lpstr>
      <vt:lpstr>Diapositiva 24</vt:lpstr>
      <vt:lpstr>Diapositiva 25</vt:lpstr>
      <vt:lpstr>El gótico francés, siglos XIV y XV. </vt:lpstr>
      <vt:lpstr>El gótico flamígero. Siglo XV</vt:lpstr>
      <vt:lpstr>Diapositiva 28</vt:lpstr>
      <vt:lpstr>El gótico inglés</vt:lpstr>
      <vt:lpstr>Diapositiva 30</vt:lpstr>
      <vt:lpstr>Gótico alemán</vt:lpstr>
      <vt:lpstr>La arquitectura gótica española. Siglo XII</vt:lpstr>
      <vt:lpstr>El paso del Románico al Gótico. Siglo XII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Las últimas construcciones góticas.  El gótico flamígero. siglos XV y XVI</vt:lpstr>
      <vt:lpstr>Diapositiva 41</vt:lpstr>
      <vt:lpstr>Diapositiva 42</vt:lpstr>
      <vt:lpstr>Diapositiva 43</vt:lpstr>
      <vt:lpstr>Diapositiva 44</vt:lpstr>
      <vt:lpstr>Arquitectura Civil. </vt:lpstr>
      <vt:lpstr>Diapositiva 46</vt:lpstr>
      <vt:lpstr>Diapositiva 47</vt:lpstr>
      <vt:lpstr>Diapositiva 48</vt:lpstr>
      <vt:lpstr>Diapositiva 49</vt:lpstr>
      <vt:lpstr>Diapositiva 50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Berni</dc:creator>
  <cp:lastModifiedBy>Berni</cp:lastModifiedBy>
  <cp:revision>50</cp:revision>
  <dcterms:created xsi:type="dcterms:W3CDTF">2015-02-10T15:56:17Z</dcterms:created>
  <dcterms:modified xsi:type="dcterms:W3CDTF">2015-02-16T21:45:34Z</dcterms:modified>
</cp:coreProperties>
</file>